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440" r:id="rId2"/>
    <p:sldId id="452" r:id="rId3"/>
    <p:sldId id="471" r:id="rId4"/>
    <p:sldId id="467" r:id="rId5"/>
    <p:sldId id="468" r:id="rId6"/>
    <p:sldId id="469" r:id="rId7"/>
    <p:sldId id="470" r:id="rId8"/>
    <p:sldId id="444" r:id="rId9"/>
    <p:sldId id="445" r:id="rId10"/>
    <p:sldId id="263" r:id="rId11"/>
    <p:sldId id="281" r:id="rId12"/>
    <p:sldId id="286" r:id="rId13"/>
    <p:sldId id="290" r:id="rId14"/>
    <p:sldId id="259" r:id="rId15"/>
    <p:sldId id="260" r:id="rId16"/>
    <p:sldId id="261" r:id="rId17"/>
    <p:sldId id="503" r:id="rId18"/>
    <p:sldId id="507" r:id="rId19"/>
    <p:sldId id="526" r:id="rId20"/>
    <p:sldId id="524" r:id="rId21"/>
    <p:sldId id="439" r:id="rId22"/>
    <p:sldId id="316" r:id="rId23"/>
    <p:sldId id="327" r:id="rId24"/>
    <p:sldId id="326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24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147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8B5049-5164-4AC3-BE09-D39B8091B4AD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43BCCF09-E716-4847-8F00-126DCA831668}">
      <dgm:prSet phldrT="[Text]"/>
      <dgm:spPr/>
      <dgm:t>
        <a:bodyPr/>
        <a:lstStyle/>
        <a:p>
          <a:r>
            <a:rPr lang="id-ID" dirty="0">
              <a:solidFill>
                <a:srgbClr val="000000"/>
              </a:solidFill>
            </a:rPr>
            <a:t>RPJMD (Perencanaan 5 tahunan Tingkat Pemda)</a:t>
          </a:r>
        </a:p>
      </dgm:t>
    </dgm:pt>
    <dgm:pt modelId="{921CD8DA-B4B3-4EE3-A6C8-A73B1CE16970}" type="parTrans" cxnId="{1EF61C69-462A-4CFC-83A3-4B1DB463F03F}">
      <dgm:prSet/>
      <dgm:spPr/>
      <dgm:t>
        <a:bodyPr/>
        <a:lstStyle/>
        <a:p>
          <a:endParaRPr lang="id-ID"/>
        </a:p>
      </dgm:t>
    </dgm:pt>
    <dgm:pt modelId="{879CE375-5FCD-4A99-A142-D48F942E7DA7}" type="sibTrans" cxnId="{1EF61C69-462A-4CFC-83A3-4B1DB463F03F}">
      <dgm:prSet/>
      <dgm:spPr/>
      <dgm:t>
        <a:bodyPr/>
        <a:lstStyle/>
        <a:p>
          <a:endParaRPr lang="id-ID"/>
        </a:p>
      </dgm:t>
    </dgm:pt>
    <dgm:pt modelId="{433A7AC8-B51A-4465-935B-2E77A6A6AE5F}">
      <dgm:prSet phldrT="[Text]"/>
      <dgm:spPr/>
      <dgm:t>
        <a:bodyPr/>
        <a:lstStyle/>
        <a:p>
          <a:r>
            <a:rPr lang="id-ID" dirty="0">
              <a:solidFill>
                <a:srgbClr val="000000"/>
              </a:solidFill>
            </a:rPr>
            <a:t>Rencana Strategis (Renstra) (Perencanaan 5 tahunan tingkat SKPD)</a:t>
          </a:r>
        </a:p>
      </dgm:t>
    </dgm:pt>
    <dgm:pt modelId="{B92FB199-BDFD-4FA6-94E6-A5C0E9E2866F}" type="parTrans" cxnId="{E1F5E1F4-12D3-4217-9310-4C0A33E2896F}">
      <dgm:prSet/>
      <dgm:spPr/>
      <dgm:t>
        <a:bodyPr/>
        <a:lstStyle/>
        <a:p>
          <a:endParaRPr lang="id-ID"/>
        </a:p>
      </dgm:t>
    </dgm:pt>
    <dgm:pt modelId="{B2542996-23F5-4FA8-93D1-81BB185737CC}" type="sibTrans" cxnId="{E1F5E1F4-12D3-4217-9310-4C0A33E2896F}">
      <dgm:prSet/>
      <dgm:spPr/>
      <dgm:t>
        <a:bodyPr/>
        <a:lstStyle/>
        <a:p>
          <a:endParaRPr lang="id-ID"/>
        </a:p>
      </dgm:t>
    </dgm:pt>
    <dgm:pt modelId="{D89A26D1-C6B1-4694-8E8C-5B2E1343D384}">
      <dgm:prSet phldrT="[Text]"/>
      <dgm:spPr/>
      <dgm:t>
        <a:bodyPr/>
        <a:lstStyle/>
        <a:p>
          <a:r>
            <a:rPr lang="id-ID" dirty="0">
              <a:solidFill>
                <a:srgbClr val="000000"/>
              </a:solidFill>
            </a:rPr>
            <a:t>Rencana Kinerja Tahunan (RKT) (Perencanaan Tahunan)</a:t>
          </a:r>
        </a:p>
      </dgm:t>
    </dgm:pt>
    <dgm:pt modelId="{5A4D2F0C-2867-470D-9E65-75DFAC36CC42}" type="parTrans" cxnId="{61D4CA23-4226-4D13-9819-84BAB3508443}">
      <dgm:prSet/>
      <dgm:spPr/>
      <dgm:t>
        <a:bodyPr/>
        <a:lstStyle/>
        <a:p>
          <a:endParaRPr lang="id-ID"/>
        </a:p>
      </dgm:t>
    </dgm:pt>
    <dgm:pt modelId="{5C6C7784-2044-4C35-A2FE-90E21C423EED}" type="sibTrans" cxnId="{61D4CA23-4226-4D13-9819-84BAB3508443}">
      <dgm:prSet/>
      <dgm:spPr/>
      <dgm:t>
        <a:bodyPr/>
        <a:lstStyle/>
        <a:p>
          <a:endParaRPr lang="id-ID"/>
        </a:p>
      </dgm:t>
    </dgm:pt>
    <dgm:pt modelId="{944DB0DC-9CF8-4E09-A98A-2AA9FFE5A892}">
      <dgm:prSet phldrT="[Text]"/>
      <dgm:spPr/>
      <dgm:t>
        <a:bodyPr/>
        <a:lstStyle/>
        <a:p>
          <a:r>
            <a:rPr lang="id-ID" dirty="0">
              <a:solidFill>
                <a:srgbClr val="000000"/>
              </a:solidFill>
            </a:rPr>
            <a:t>Penetapan Kinerja (PK) (Kontrak kinerja tahunan)</a:t>
          </a:r>
        </a:p>
      </dgm:t>
    </dgm:pt>
    <dgm:pt modelId="{D6F3B341-467D-4543-8A79-B4F518A22A5D}" type="parTrans" cxnId="{49D6DE1F-9EC8-44D9-9DD0-D2FB2D237993}">
      <dgm:prSet/>
      <dgm:spPr/>
      <dgm:t>
        <a:bodyPr/>
        <a:lstStyle/>
        <a:p>
          <a:endParaRPr lang="id-ID"/>
        </a:p>
      </dgm:t>
    </dgm:pt>
    <dgm:pt modelId="{DF406A95-B335-498B-95A3-72AB3AF81AD0}" type="sibTrans" cxnId="{49D6DE1F-9EC8-44D9-9DD0-D2FB2D237993}">
      <dgm:prSet/>
      <dgm:spPr/>
      <dgm:t>
        <a:bodyPr/>
        <a:lstStyle/>
        <a:p>
          <a:endParaRPr lang="id-ID"/>
        </a:p>
      </dgm:t>
    </dgm:pt>
    <dgm:pt modelId="{E0CCF18A-30BA-4DC2-944A-76C764FBF2A3}" type="pres">
      <dgm:prSet presAssocID="{778B5049-5164-4AC3-BE09-D39B8091B4AD}" presName="linear" presStyleCnt="0">
        <dgm:presLayoutVars>
          <dgm:animLvl val="lvl"/>
          <dgm:resizeHandles val="exact"/>
        </dgm:presLayoutVars>
      </dgm:prSet>
      <dgm:spPr/>
    </dgm:pt>
    <dgm:pt modelId="{779F3C7F-2E9D-45A1-9545-02D3D177E914}" type="pres">
      <dgm:prSet presAssocID="{43BCCF09-E716-4847-8F00-126DCA83166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6CC6E1A-9F25-45EB-A293-B1310D8E1CA6}" type="pres">
      <dgm:prSet presAssocID="{879CE375-5FCD-4A99-A142-D48F942E7DA7}" presName="spacer" presStyleCnt="0"/>
      <dgm:spPr/>
    </dgm:pt>
    <dgm:pt modelId="{8C88780F-6743-4EBB-A305-85600CE38154}" type="pres">
      <dgm:prSet presAssocID="{433A7AC8-B51A-4465-935B-2E77A6A6AE5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3197FD5-7B2D-4362-A7D5-D4ADCC93827B}" type="pres">
      <dgm:prSet presAssocID="{B2542996-23F5-4FA8-93D1-81BB185737CC}" presName="spacer" presStyleCnt="0"/>
      <dgm:spPr/>
    </dgm:pt>
    <dgm:pt modelId="{3F2DF54D-F479-457D-813D-F312C16D65D7}" type="pres">
      <dgm:prSet presAssocID="{D89A26D1-C6B1-4694-8E8C-5B2E1343D38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6C1C69A-AE99-453C-B255-9B31BE181677}" type="pres">
      <dgm:prSet presAssocID="{5C6C7784-2044-4C35-A2FE-90E21C423EED}" presName="spacer" presStyleCnt="0"/>
      <dgm:spPr/>
    </dgm:pt>
    <dgm:pt modelId="{B8FA97E0-A740-460A-A582-2D3CAEF960EF}" type="pres">
      <dgm:prSet presAssocID="{944DB0DC-9CF8-4E09-A98A-2AA9FFE5A89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2AB7F11-236F-BD42-8E67-B8A006990534}" type="presOf" srcId="{778B5049-5164-4AC3-BE09-D39B8091B4AD}" destId="{E0CCF18A-30BA-4DC2-944A-76C764FBF2A3}" srcOrd="0" destOrd="0" presId="urn:microsoft.com/office/officeart/2005/8/layout/vList2"/>
    <dgm:cxn modelId="{49D6DE1F-9EC8-44D9-9DD0-D2FB2D237993}" srcId="{778B5049-5164-4AC3-BE09-D39B8091B4AD}" destId="{944DB0DC-9CF8-4E09-A98A-2AA9FFE5A892}" srcOrd="3" destOrd="0" parTransId="{D6F3B341-467D-4543-8A79-B4F518A22A5D}" sibTransId="{DF406A95-B335-498B-95A3-72AB3AF81AD0}"/>
    <dgm:cxn modelId="{61D4CA23-4226-4D13-9819-84BAB3508443}" srcId="{778B5049-5164-4AC3-BE09-D39B8091B4AD}" destId="{D89A26D1-C6B1-4694-8E8C-5B2E1343D384}" srcOrd="2" destOrd="0" parTransId="{5A4D2F0C-2867-470D-9E65-75DFAC36CC42}" sibTransId="{5C6C7784-2044-4C35-A2FE-90E21C423EED}"/>
    <dgm:cxn modelId="{31CA3230-F6EE-5A47-B2F0-28FDC4742931}" type="presOf" srcId="{D89A26D1-C6B1-4694-8E8C-5B2E1343D384}" destId="{3F2DF54D-F479-457D-813D-F312C16D65D7}" srcOrd="0" destOrd="0" presId="urn:microsoft.com/office/officeart/2005/8/layout/vList2"/>
    <dgm:cxn modelId="{1EF61C69-462A-4CFC-83A3-4B1DB463F03F}" srcId="{778B5049-5164-4AC3-BE09-D39B8091B4AD}" destId="{43BCCF09-E716-4847-8F00-126DCA831668}" srcOrd="0" destOrd="0" parTransId="{921CD8DA-B4B3-4EE3-A6C8-A73B1CE16970}" sibTransId="{879CE375-5FCD-4A99-A142-D48F942E7DA7}"/>
    <dgm:cxn modelId="{4969787E-BC0A-3643-A10B-54F3CBBB74A2}" type="presOf" srcId="{433A7AC8-B51A-4465-935B-2E77A6A6AE5F}" destId="{8C88780F-6743-4EBB-A305-85600CE38154}" srcOrd="0" destOrd="0" presId="urn:microsoft.com/office/officeart/2005/8/layout/vList2"/>
    <dgm:cxn modelId="{ADB1637F-0C0C-3447-A9BA-777A8F4D93CE}" type="presOf" srcId="{944DB0DC-9CF8-4E09-A98A-2AA9FFE5A892}" destId="{B8FA97E0-A740-460A-A582-2D3CAEF960EF}" srcOrd="0" destOrd="0" presId="urn:microsoft.com/office/officeart/2005/8/layout/vList2"/>
    <dgm:cxn modelId="{57E34DBF-849D-EE4D-9905-E45C5642EC6F}" type="presOf" srcId="{43BCCF09-E716-4847-8F00-126DCA831668}" destId="{779F3C7F-2E9D-45A1-9545-02D3D177E914}" srcOrd="0" destOrd="0" presId="urn:microsoft.com/office/officeart/2005/8/layout/vList2"/>
    <dgm:cxn modelId="{E1F5E1F4-12D3-4217-9310-4C0A33E2896F}" srcId="{778B5049-5164-4AC3-BE09-D39B8091B4AD}" destId="{433A7AC8-B51A-4465-935B-2E77A6A6AE5F}" srcOrd="1" destOrd="0" parTransId="{B92FB199-BDFD-4FA6-94E6-A5C0E9E2866F}" sibTransId="{B2542996-23F5-4FA8-93D1-81BB185737CC}"/>
    <dgm:cxn modelId="{EB3D2E2C-5150-D743-8D19-D1EBF2F10AC7}" type="presParOf" srcId="{E0CCF18A-30BA-4DC2-944A-76C764FBF2A3}" destId="{779F3C7F-2E9D-45A1-9545-02D3D177E914}" srcOrd="0" destOrd="0" presId="urn:microsoft.com/office/officeart/2005/8/layout/vList2"/>
    <dgm:cxn modelId="{3A8407FA-1C85-B041-8F2C-DD7B3E42A8C2}" type="presParOf" srcId="{E0CCF18A-30BA-4DC2-944A-76C764FBF2A3}" destId="{86CC6E1A-9F25-45EB-A293-B1310D8E1CA6}" srcOrd="1" destOrd="0" presId="urn:microsoft.com/office/officeart/2005/8/layout/vList2"/>
    <dgm:cxn modelId="{F692D9EC-8C74-2A41-A006-BF579DBBAEBE}" type="presParOf" srcId="{E0CCF18A-30BA-4DC2-944A-76C764FBF2A3}" destId="{8C88780F-6743-4EBB-A305-85600CE38154}" srcOrd="2" destOrd="0" presId="urn:microsoft.com/office/officeart/2005/8/layout/vList2"/>
    <dgm:cxn modelId="{DB9830B4-568A-1141-AA17-E843E007B063}" type="presParOf" srcId="{E0CCF18A-30BA-4DC2-944A-76C764FBF2A3}" destId="{63197FD5-7B2D-4362-A7D5-D4ADCC93827B}" srcOrd="3" destOrd="0" presId="urn:microsoft.com/office/officeart/2005/8/layout/vList2"/>
    <dgm:cxn modelId="{93ED5595-2446-3148-A3D1-99A69E80C746}" type="presParOf" srcId="{E0CCF18A-30BA-4DC2-944A-76C764FBF2A3}" destId="{3F2DF54D-F479-457D-813D-F312C16D65D7}" srcOrd="4" destOrd="0" presId="urn:microsoft.com/office/officeart/2005/8/layout/vList2"/>
    <dgm:cxn modelId="{4E8456C5-F97D-F84D-90A7-63A972667353}" type="presParOf" srcId="{E0CCF18A-30BA-4DC2-944A-76C764FBF2A3}" destId="{76C1C69A-AE99-453C-B255-9B31BE181677}" srcOrd="5" destOrd="0" presId="urn:microsoft.com/office/officeart/2005/8/layout/vList2"/>
    <dgm:cxn modelId="{F5F65EA7-E5EC-7348-A541-A9030E049178}" type="presParOf" srcId="{E0CCF18A-30BA-4DC2-944A-76C764FBF2A3}" destId="{B8FA97E0-A740-460A-A582-2D3CAEF960E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8B5049-5164-4AC3-BE09-D39B8091B4AD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43BCCF09-E716-4847-8F00-126DCA831668}">
      <dgm:prSet phldrT="[Text]"/>
      <dgm:spPr/>
      <dgm:t>
        <a:bodyPr/>
        <a:lstStyle/>
        <a:p>
          <a:r>
            <a:rPr lang="id-ID" dirty="0">
              <a:solidFill>
                <a:srgbClr val="000000"/>
              </a:solidFill>
            </a:rPr>
            <a:t>RPJMD</a:t>
          </a:r>
        </a:p>
      </dgm:t>
    </dgm:pt>
    <dgm:pt modelId="{921CD8DA-B4B3-4EE3-A6C8-A73B1CE16970}" type="parTrans" cxnId="{1EF61C69-462A-4CFC-83A3-4B1DB463F03F}">
      <dgm:prSet/>
      <dgm:spPr/>
      <dgm:t>
        <a:bodyPr/>
        <a:lstStyle/>
        <a:p>
          <a:endParaRPr lang="id-ID"/>
        </a:p>
      </dgm:t>
    </dgm:pt>
    <dgm:pt modelId="{879CE375-5FCD-4A99-A142-D48F942E7DA7}" type="sibTrans" cxnId="{1EF61C69-462A-4CFC-83A3-4B1DB463F03F}">
      <dgm:prSet/>
      <dgm:spPr/>
      <dgm:t>
        <a:bodyPr/>
        <a:lstStyle/>
        <a:p>
          <a:endParaRPr lang="id-ID"/>
        </a:p>
      </dgm:t>
    </dgm:pt>
    <dgm:pt modelId="{433A7AC8-B51A-4465-935B-2E77A6A6AE5F}">
      <dgm:prSet phldrT="[Text]"/>
      <dgm:spPr/>
      <dgm:t>
        <a:bodyPr/>
        <a:lstStyle/>
        <a:p>
          <a:r>
            <a:rPr lang="id-ID" dirty="0">
              <a:solidFill>
                <a:srgbClr val="000000"/>
              </a:solidFill>
            </a:rPr>
            <a:t>Rencana Strategis (Renstra) SKPD</a:t>
          </a:r>
        </a:p>
      </dgm:t>
    </dgm:pt>
    <dgm:pt modelId="{B92FB199-BDFD-4FA6-94E6-A5C0E9E2866F}" type="parTrans" cxnId="{E1F5E1F4-12D3-4217-9310-4C0A33E2896F}">
      <dgm:prSet/>
      <dgm:spPr/>
      <dgm:t>
        <a:bodyPr/>
        <a:lstStyle/>
        <a:p>
          <a:endParaRPr lang="id-ID"/>
        </a:p>
      </dgm:t>
    </dgm:pt>
    <dgm:pt modelId="{B2542996-23F5-4FA8-93D1-81BB185737CC}" type="sibTrans" cxnId="{E1F5E1F4-12D3-4217-9310-4C0A33E2896F}">
      <dgm:prSet/>
      <dgm:spPr/>
      <dgm:t>
        <a:bodyPr/>
        <a:lstStyle/>
        <a:p>
          <a:endParaRPr lang="id-ID"/>
        </a:p>
      </dgm:t>
    </dgm:pt>
    <dgm:pt modelId="{D89A26D1-C6B1-4694-8E8C-5B2E1343D384}">
      <dgm:prSet phldrT="[Text]"/>
      <dgm:spPr/>
      <dgm:t>
        <a:bodyPr/>
        <a:lstStyle/>
        <a:p>
          <a:r>
            <a:rPr lang="id-ID" dirty="0">
              <a:solidFill>
                <a:srgbClr val="000000"/>
              </a:solidFill>
            </a:rPr>
            <a:t>Rencana Kinerja Tahunan (RKT)</a:t>
          </a:r>
        </a:p>
      </dgm:t>
    </dgm:pt>
    <dgm:pt modelId="{5A4D2F0C-2867-470D-9E65-75DFAC36CC42}" type="parTrans" cxnId="{61D4CA23-4226-4D13-9819-84BAB3508443}">
      <dgm:prSet/>
      <dgm:spPr/>
      <dgm:t>
        <a:bodyPr/>
        <a:lstStyle/>
        <a:p>
          <a:endParaRPr lang="id-ID"/>
        </a:p>
      </dgm:t>
    </dgm:pt>
    <dgm:pt modelId="{5C6C7784-2044-4C35-A2FE-90E21C423EED}" type="sibTrans" cxnId="{61D4CA23-4226-4D13-9819-84BAB3508443}">
      <dgm:prSet/>
      <dgm:spPr/>
      <dgm:t>
        <a:bodyPr/>
        <a:lstStyle/>
        <a:p>
          <a:endParaRPr lang="id-ID"/>
        </a:p>
      </dgm:t>
    </dgm:pt>
    <dgm:pt modelId="{944DB0DC-9CF8-4E09-A98A-2AA9FFE5A892}">
      <dgm:prSet phldrT="[Text]"/>
      <dgm:spPr/>
      <dgm:t>
        <a:bodyPr/>
        <a:lstStyle/>
        <a:p>
          <a:r>
            <a:rPr lang="id-ID" dirty="0">
              <a:solidFill>
                <a:srgbClr val="000000"/>
              </a:solidFill>
            </a:rPr>
            <a:t>Penetapan Kinerja (PK)</a:t>
          </a:r>
        </a:p>
      </dgm:t>
    </dgm:pt>
    <dgm:pt modelId="{D6F3B341-467D-4543-8A79-B4F518A22A5D}" type="parTrans" cxnId="{49D6DE1F-9EC8-44D9-9DD0-D2FB2D237993}">
      <dgm:prSet/>
      <dgm:spPr/>
      <dgm:t>
        <a:bodyPr/>
        <a:lstStyle/>
        <a:p>
          <a:endParaRPr lang="id-ID"/>
        </a:p>
      </dgm:t>
    </dgm:pt>
    <dgm:pt modelId="{DF406A95-B335-498B-95A3-72AB3AF81AD0}" type="sibTrans" cxnId="{49D6DE1F-9EC8-44D9-9DD0-D2FB2D237993}">
      <dgm:prSet/>
      <dgm:spPr/>
      <dgm:t>
        <a:bodyPr/>
        <a:lstStyle/>
        <a:p>
          <a:endParaRPr lang="id-ID"/>
        </a:p>
      </dgm:t>
    </dgm:pt>
    <dgm:pt modelId="{E0CCF18A-30BA-4DC2-944A-76C764FBF2A3}" type="pres">
      <dgm:prSet presAssocID="{778B5049-5164-4AC3-BE09-D39B8091B4AD}" presName="linear" presStyleCnt="0">
        <dgm:presLayoutVars>
          <dgm:animLvl val="lvl"/>
          <dgm:resizeHandles val="exact"/>
        </dgm:presLayoutVars>
      </dgm:prSet>
      <dgm:spPr/>
    </dgm:pt>
    <dgm:pt modelId="{779F3C7F-2E9D-45A1-9545-02D3D177E914}" type="pres">
      <dgm:prSet presAssocID="{43BCCF09-E716-4847-8F00-126DCA83166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6CC6E1A-9F25-45EB-A293-B1310D8E1CA6}" type="pres">
      <dgm:prSet presAssocID="{879CE375-5FCD-4A99-A142-D48F942E7DA7}" presName="spacer" presStyleCnt="0"/>
      <dgm:spPr/>
    </dgm:pt>
    <dgm:pt modelId="{8C88780F-6743-4EBB-A305-85600CE38154}" type="pres">
      <dgm:prSet presAssocID="{433A7AC8-B51A-4465-935B-2E77A6A6AE5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3197FD5-7B2D-4362-A7D5-D4ADCC93827B}" type="pres">
      <dgm:prSet presAssocID="{B2542996-23F5-4FA8-93D1-81BB185737CC}" presName="spacer" presStyleCnt="0"/>
      <dgm:spPr/>
    </dgm:pt>
    <dgm:pt modelId="{3F2DF54D-F479-457D-813D-F312C16D65D7}" type="pres">
      <dgm:prSet presAssocID="{D89A26D1-C6B1-4694-8E8C-5B2E1343D38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6C1C69A-AE99-453C-B255-9B31BE181677}" type="pres">
      <dgm:prSet presAssocID="{5C6C7784-2044-4C35-A2FE-90E21C423EED}" presName="spacer" presStyleCnt="0"/>
      <dgm:spPr/>
    </dgm:pt>
    <dgm:pt modelId="{B8FA97E0-A740-460A-A582-2D3CAEF960EF}" type="pres">
      <dgm:prSet presAssocID="{944DB0DC-9CF8-4E09-A98A-2AA9FFE5A89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C6061E11-4FDD-0146-9C31-197D14D85EF0}" type="presOf" srcId="{778B5049-5164-4AC3-BE09-D39B8091B4AD}" destId="{E0CCF18A-30BA-4DC2-944A-76C764FBF2A3}" srcOrd="0" destOrd="0" presId="urn:microsoft.com/office/officeart/2005/8/layout/vList2"/>
    <dgm:cxn modelId="{49D6DE1F-9EC8-44D9-9DD0-D2FB2D237993}" srcId="{778B5049-5164-4AC3-BE09-D39B8091B4AD}" destId="{944DB0DC-9CF8-4E09-A98A-2AA9FFE5A892}" srcOrd="3" destOrd="0" parTransId="{D6F3B341-467D-4543-8A79-B4F518A22A5D}" sibTransId="{DF406A95-B335-498B-95A3-72AB3AF81AD0}"/>
    <dgm:cxn modelId="{61D4CA23-4226-4D13-9819-84BAB3508443}" srcId="{778B5049-5164-4AC3-BE09-D39B8091B4AD}" destId="{D89A26D1-C6B1-4694-8E8C-5B2E1343D384}" srcOrd="2" destOrd="0" parTransId="{5A4D2F0C-2867-470D-9E65-75DFAC36CC42}" sibTransId="{5C6C7784-2044-4C35-A2FE-90E21C423EED}"/>
    <dgm:cxn modelId="{1EF61C69-462A-4CFC-83A3-4B1DB463F03F}" srcId="{778B5049-5164-4AC3-BE09-D39B8091B4AD}" destId="{43BCCF09-E716-4847-8F00-126DCA831668}" srcOrd="0" destOrd="0" parTransId="{921CD8DA-B4B3-4EE3-A6C8-A73B1CE16970}" sibTransId="{879CE375-5FCD-4A99-A142-D48F942E7DA7}"/>
    <dgm:cxn modelId="{EB20B74E-1E87-904D-8259-E5B285E9681D}" type="presOf" srcId="{944DB0DC-9CF8-4E09-A98A-2AA9FFE5A892}" destId="{B8FA97E0-A740-460A-A582-2D3CAEF960EF}" srcOrd="0" destOrd="0" presId="urn:microsoft.com/office/officeart/2005/8/layout/vList2"/>
    <dgm:cxn modelId="{21D9AAA0-7575-A748-B29B-F160C7364FB0}" type="presOf" srcId="{43BCCF09-E716-4847-8F00-126DCA831668}" destId="{779F3C7F-2E9D-45A1-9545-02D3D177E914}" srcOrd="0" destOrd="0" presId="urn:microsoft.com/office/officeart/2005/8/layout/vList2"/>
    <dgm:cxn modelId="{DCBF28E6-745F-3140-AA71-596B6842041E}" type="presOf" srcId="{D89A26D1-C6B1-4694-8E8C-5B2E1343D384}" destId="{3F2DF54D-F479-457D-813D-F312C16D65D7}" srcOrd="0" destOrd="0" presId="urn:microsoft.com/office/officeart/2005/8/layout/vList2"/>
    <dgm:cxn modelId="{E1F5E1F4-12D3-4217-9310-4C0A33E2896F}" srcId="{778B5049-5164-4AC3-BE09-D39B8091B4AD}" destId="{433A7AC8-B51A-4465-935B-2E77A6A6AE5F}" srcOrd="1" destOrd="0" parTransId="{B92FB199-BDFD-4FA6-94E6-A5C0E9E2866F}" sibTransId="{B2542996-23F5-4FA8-93D1-81BB185737CC}"/>
    <dgm:cxn modelId="{7F15FBFA-7848-7942-9D6A-C3E4D55560EF}" type="presOf" srcId="{433A7AC8-B51A-4465-935B-2E77A6A6AE5F}" destId="{8C88780F-6743-4EBB-A305-85600CE38154}" srcOrd="0" destOrd="0" presId="urn:microsoft.com/office/officeart/2005/8/layout/vList2"/>
    <dgm:cxn modelId="{BE135F3C-956F-2C4F-B20D-7366F7EB25ED}" type="presParOf" srcId="{E0CCF18A-30BA-4DC2-944A-76C764FBF2A3}" destId="{779F3C7F-2E9D-45A1-9545-02D3D177E914}" srcOrd="0" destOrd="0" presId="urn:microsoft.com/office/officeart/2005/8/layout/vList2"/>
    <dgm:cxn modelId="{C951668F-0415-F540-90CF-80E610513962}" type="presParOf" srcId="{E0CCF18A-30BA-4DC2-944A-76C764FBF2A3}" destId="{86CC6E1A-9F25-45EB-A293-B1310D8E1CA6}" srcOrd="1" destOrd="0" presId="urn:microsoft.com/office/officeart/2005/8/layout/vList2"/>
    <dgm:cxn modelId="{7F1B4992-04DB-D742-95AB-6B740754EE04}" type="presParOf" srcId="{E0CCF18A-30BA-4DC2-944A-76C764FBF2A3}" destId="{8C88780F-6743-4EBB-A305-85600CE38154}" srcOrd="2" destOrd="0" presId="urn:microsoft.com/office/officeart/2005/8/layout/vList2"/>
    <dgm:cxn modelId="{42231E19-5348-7A4C-816C-1BC106A8C4A6}" type="presParOf" srcId="{E0CCF18A-30BA-4DC2-944A-76C764FBF2A3}" destId="{63197FD5-7B2D-4362-A7D5-D4ADCC93827B}" srcOrd="3" destOrd="0" presId="urn:microsoft.com/office/officeart/2005/8/layout/vList2"/>
    <dgm:cxn modelId="{5C1274B9-87B1-1745-8FA3-D43E0676DE48}" type="presParOf" srcId="{E0CCF18A-30BA-4DC2-944A-76C764FBF2A3}" destId="{3F2DF54D-F479-457D-813D-F312C16D65D7}" srcOrd="4" destOrd="0" presId="urn:microsoft.com/office/officeart/2005/8/layout/vList2"/>
    <dgm:cxn modelId="{F7629247-EC20-5D45-9AA8-2E7E65888C29}" type="presParOf" srcId="{E0CCF18A-30BA-4DC2-944A-76C764FBF2A3}" destId="{76C1C69A-AE99-453C-B255-9B31BE181677}" srcOrd="5" destOrd="0" presId="urn:microsoft.com/office/officeart/2005/8/layout/vList2"/>
    <dgm:cxn modelId="{1BD4DC4D-41A0-6B41-98B6-30A9AB70A848}" type="presParOf" srcId="{E0CCF18A-30BA-4DC2-944A-76C764FBF2A3}" destId="{B8FA97E0-A740-460A-A582-2D3CAEF960E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F0ABEA-C83D-4BAA-BA99-0FA4EDADD4C1}" type="doc">
      <dgm:prSet loTypeId="urn:microsoft.com/office/officeart/2005/8/layout/list1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id-ID"/>
        </a:p>
      </dgm:t>
    </dgm:pt>
    <dgm:pt modelId="{65D43B06-2E3C-471C-B8DF-8C2D141AAC4B}">
      <dgm:prSet phldrT="[Text]"/>
      <dgm:spPr/>
      <dgm:t>
        <a:bodyPr/>
        <a:lstStyle/>
        <a:p>
          <a:r>
            <a:rPr lang="id-ID" dirty="0"/>
            <a:t>PEMENUHAN</a:t>
          </a:r>
        </a:p>
      </dgm:t>
    </dgm:pt>
    <dgm:pt modelId="{720C445F-2FE2-492F-9FBB-84BB5DDCA168}" type="parTrans" cxnId="{2A04DD13-5ABB-46F0-A642-1D71083D2B9D}">
      <dgm:prSet/>
      <dgm:spPr/>
      <dgm:t>
        <a:bodyPr/>
        <a:lstStyle/>
        <a:p>
          <a:endParaRPr lang="id-ID"/>
        </a:p>
      </dgm:t>
    </dgm:pt>
    <dgm:pt modelId="{988C979B-5458-49E5-8559-293EE4B187CF}" type="sibTrans" cxnId="{2A04DD13-5ABB-46F0-A642-1D71083D2B9D}">
      <dgm:prSet/>
      <dgm:spPr/>
      <dgm:t>
        <a:bodyPr/>
        <a:lstStyle/>
        <a:p>
          <a:endParaRPr lang="id-ID"/>
        </a:p>
      </dgm:t>
    </dgm:pt>
    <dgm:pt modelId="{9D80DF30-E848-4591-A03E-58410F0A6798}">
      <dgm:prSet phldrT="[Text]"/>
      <dgm:spPr/>
      <dgm:t>
        <a:bodyPr/>
        <a:lstStyle/>
        <a:p>
          <a:r>
            <a:rPr lang="id-ID" dirty="0"/>
            <a:t>Apakah dokumen telah disusun</a:t>
          </a:r>
        </a:p>
      </dgm:t>
    </dgm:pt>
    <dgm:pt modelId="{2446222F-560C-4AA1-B99C-971C4EFD62C9}" type="parTrans" cxnId="{2C1090A1-CB9F-4407-9F82-364BC98E6961}">
      <dgm:prSet/>
      <dgm:spPr/>
      <dgm:t>
        <a:bodyPr/>
        <a:lstStyle/>
        <a:p>
          <a:endParaRPr lang="id-ID"/>
        </a:p>
      </dgm:t>
    </dgm:pt>
    <dgm:pt modelId="{5F4BD142-E0C5-4E33-BA22-32CCFCF10C9E}" type="sibTrans" cxnId="{2C1090A1-CB9F-4407-9F82-364BC98E6961}">
      <dgm:prSet/>
      <dgm:spPr/>
      <dgm:t>
        <a:bodyPr/>
        <a:lstStyle/>
        <a:p>
          <a:endParaRPr lang="id-ID"/>
        </a:p>
      </dgm:t>
    </dgm:pt>
    <dgm:pt modelId="{09BAB404-EC00-46CD-ACAA-F2D848C01C41}">
      <dgm:prSet phldrT="[Text]"/>
      <dgm:spPr/>
      <dgm:t>
        <a:bodyPr/>
        <a:lstStyle/>
        <a:p>
          <a:r>
            <a:rPr lang="id-ID" dirty="0"/>
            <a:t>Apakah memuat visi, misi, tujuan, sasaran dan indikator kinerja</a:t>
          </a:r>
        </a:p>
      </dgm:t>
    </dgm:pt>
    <dgm:pt modelId="{3F270BDA-4118-47E3-9556-9C45D1106A66}" type="parTrans" cxnId="{850A3107-E3AC-4161-AA68-CDB231443CF7}">
      <dgm:prSet/>
      <dgm:spPr/>
      <dgm:t>
        <a:bodyPr/>
        <a:lstStyle/>
        <a:p>
          <a:endParaRPr lang="id-ID"/>
        </a:p>
      </dgm:t>
    </dgm:pt>
    <dgm:pt modelId="{7126BA2E-BA74-4E01-8583-E0F49275BFAC}" type="sibTrans" cxnId="{850A3107-E3AC-4161-AA68-CDB231443CF7}">
      <dgm:prSet/>
      <dgm:spPr/>
      <dgm:t>
        <a:bodyPr/>
        <a:lstStyle/>
        <a:p>
          <a:endParaRPr lang="id-ID"/>
        </a:p>
      </dgm:t>
    </dgm:pt>
    <dgm:pt modelId="{28AACEB0-3BAA-4AC1-8BDC-A4ED19F0F11E}">
      <dgm:prSet phldrT="[Text]"/>
      <dgm:spPr/>
      <dgm:t>
        <a:bodyPr/>
        <a:lstStyle/>
        <a:p>
          <a:r>
            <a:rPr lang="id-ID" dirty="0"/>
            <a:t>KUALITAS</a:t>
          </a:r>
        </a:p>
      </dgm:t>
    </dgm:pt>
    <dgm:pt modelId="{E261A0BA-698A-4834-8E6E-037B267EC924}" type="parTrans" cxnId="{A0953A7F-5AE9-4C75-AA8A-D84C443A05BC}">
      <dgm:prSet/>
      <dgm:spPr/>
      <dgm:t>
        <a:bodyPr/>
        <a:lstStyle/>
        <a:p>
          <a:endParaRPr lang="id-ID"/>
        </a:p>
      </dgm:t>
    </dgm:pt>
    <dgm:pt modelId="{7DF274FE-9A17-47C1-A50D-3921D92DD0C1}" type="sibTrans" cxnId="{A0953A7F-5AE9-4C75-AA8A-D84C443A05BC}">
      <dgm:prSet/>
      <dgm:spPr/>
      <dgm:t>
        <a:bodyPr/>
        <a:lstStyle/>
        <a:p>
          <a:endParaRPr lang="id-ID"/>
        </a:p>
      </dgm:t>
    </dgm:pt>
    <dgm:pt modelId="{29529FF0-9092-4490-8FE3-C1F111F44EDA}">
      <dgm:prSet phldrT="[Text]"/>
      <dgm:spPr/>
      <dgm:t>
        <a:bodyPr/>
        <a:lstStyle/>
        <a:p>
          <a:r>
            <a:rPr lang="id-ID" dirty="0"/>
            <a:t>Apakah tujuan, sasaran dan indikator kinerja telah berorientasi hasil</a:t>
          </a:r>
        </a:p>
      </dgm:t>
    </dgm:pt>
    <dgm:pt modelId="{2FA321C0-F424-49A2-A8DB-2AE27C82E54C}" type="parTrans" cxnId="{8C7E7579-E3D8-4267-B557-EDCC73B96855}">
      <dgm:prSet/>
      <dgm:spPr/>
      <dgm:t>
        <a:bodyPr/>
        <a:lstStyle/>
        <a:p>
          <a:endParaRPr lang="id-ID"/>
        </a:p>
      </dgm:t>
    </dgm:pt>
    <dgm:pt modelId="{978F5E05-A67C-4249-BC57-4D7543DE5C24}" type="sibTrans" cxnId="{8C7E7579-E3D8-4267-B557-EDCC73B96855}">
      <dgm:prSet/>
      <dgm:spPr/>
      <dgm:t>
        <a:bodyPr/>
        <a:lstStyle/>
        <a:p>
          <a:endParaRPr lang="id-ID"/>
        </a:p>
      </dgm:t>
    </dgm:pt>
    <dgm:pt modelId="{D0895E96-9901-4AEB-BA85-23484BEE13C8}">
      <dgm:prSet phldrT="[Text]"/>
      <dgm:spPr/>
      <dgm:t>
        <a:bodyPr/>
        <a:lstStyle/>
        <a:p>
          <a:r>
            <a:rPr lang="id-ID" dirty="0"/>
            <a:t>Apakah indikator kinerja telah spesifik, terukur, mungkin dicapai, relevan dan jelas jangka waktunya.</a:t>
          </a:r>
        </a:p>
      </dgm:t>
    </dgm:pt>
    <dgm:pt modelId="{8C32C11B-419B-420E-AA7C-A93D9AEC7334}" type="parTrans" cxnId="{9885944E-CFB1-4543-94EE-706066BA5A60}">
      <dgm:prSet/>
      <dgm:spPr/>
      <dgm:t>
        <a:bodyPr/>
        <a:lstStyle/>
        <a:p>
          <a:endParaRPr lang="id-ID"/>
        </a:p>
      </dgm:t>
    </dgm:pt>
    <dgm:pt modelId="{19E8C49F-CE90-4000-9FE4-0D8BB5E83409}" type="sibTrans" cxnId="{9885944E-CFB1-4543-94EE-706066BA5A60}">
      <dgm:prSet/>
      <dgm:spPr/>
      <dgm:t>
        <a:bodyPr/>
        <a:lstStyle/>
        <a:p>
          <a:endParaRPr lang="id-ID"/>
        </a:p>
      </dgm:t>
    </dgm:pt>
    <dgm:pt modelId="{279AABA1-A252-4304-BABA-0F99EDBB2B03}">
      <dgm:prSet phldrT="[Text]"/>
      <dgm:spPr/>
      <dgm:t>
        <a:bodyPr/>
        <a:lstStyle/>
        <a:p>
          <a:r>
            <a:rPr lang="id-ID" dirty="0"/>
            <a:t>PEMANFAATAN</a:t>
          </a:r>
        </a:p>
      </dgm:t>
    </dgm:pt>
    <dgm:pt modelId="{9E3CD376-1136-457F-97B7-775CBC667348}" type="parTrans" cxnId="{29CE9F6A-6A36-4028-AD1A-C7B5F7EDC041}">
      <dgm:prSet/>
      <dgm:spPr/>
      <dgm:t>
        <a:bodyPr/>
        <a:lstStyle/>
        <a:p>
          <a:endParaRPr lang="id-ID"/>
        </a:p>
      </dgm:t>
    </dgm:pt>
    <dgm:pt modelId="{E521D753-1889-45B6-A0F2-A2DCFC0D4CEA}" type="sibTrans" cxnId="{29CE9F6A-6A36-4028-AD1A-C7B5F7EDC041}">
      <dgm:prSet/>
      <dgm:spPr/>
      <dgm:t>
        <a:bodyPr/>
        <a:lstStyle/>
        <a:p>
          <a:endParaRPr lang="id-ID"/>
        </a:p>
      </dgm:t>
    </dgm:pt>
    <dgm:pt modelId="{F5279A79-1799-4DB5-8410-2CFA60B7C7EB}">
      <dgm:prSet phldrT="[Text]"/>
      <dgm:spPr/>
      <dgm:t>
        <a:bodyPr/>
        <a:lstStyle/>
        <a:p>
          <a:r>
            <a:rPr lang="id-ID" dirty="0"/>
            <a:t>Apakah digunakan sebagai acuan dalam dokumen turunannya</a:t>
          </a:r>
        </a:p>
      </dgm:t>
    </dgm:pt>
    <dgm:pt modelId="{D741409C-8A85-4778-8BF0-DFC3B137227B}" type="parTrans" cxnId="{425172E4-391D-48EC-976E-14ED3D41DCC3}">
      <dgm:prSet/>
      <dgm:spPr/>
      <dgm:t>
        <a:bodyPr/>
        <a:lstStyle/>
        <a:p>
          <a:endParaRPr lang="id-ID"/>
        </a:p>
      </dgm:t>
    </dgm:pt>
    <dgm:pt modelId="{B1FC80DB-5651-415F-95E8-50394726AE13}" type="sibTrans" cxnId="{425172E4-391D-48EC-976E-14ED3D41DCC3}">
      <dgm:prSet/>
      <dgm:spPr/>
      <dgm:t>
        <a:bodyPr/>
        <a:lstStyle/>
        <a:p>
          <a:endParaRPr lang="id-ID"/>
        </a:p>
      </dgm:t>
    </dgm:pt>
    <dgm:pt modelId="{5F030ACB-9240-4796-A60A-421F9AF747CB}">
      <dgm:prSet phldrT="[Text]"/>
      <dgm:spPr/>
      <dgm:t>
        <a:bodyPr/>
        <a:lstStyle/>
        <a:p>
          <a:r>
            <a:rPr lang="id-ID" dirty="0"/>
            <a:t>Apakah telah dilakukan reviu secara berkala</a:t>
          </a:r>
        </a:p>
      </dgm:t>
    </dgm:pt>
    <dgm:pt modelId="{83B00C9B-6649-4727-8AF2-1990DAEE8BA4}" type="parTrans" cxnId="{605CBBA9-6D47-46ED-BBCA-EC1FE0B49BE8}">
      <dgm:prSet/>
      <dgm:spPr/>
      <dgm:t>
        <a:bodyPr/>
        <a:lstStyle/>
        <a:p>
          <a:endParaRPr lang="id-ID"/>
        </a:p>
      </dgm:t>
    </dgm:pt>
    <dgm:pt modelId="{8C5DB53F-C9EE-41DD-A6C9-1AEAC14EDFB0}" type="sibTrans" cxnId="{605CBBA9-6D47-46ED-BBCA-EC1FE0B49BE8}">
      <dgm:prSet/>
      <dgm:spPr/>
      <dgm:t>
        <a:bodyPr/>
        <a:lstStyle/>
        <a:p>
          <a:endParaRPr lang="id-ID"/>
        </a:p>
      </dgm:t>
    </dgm:pt>
    <dgm:pt modelId="{C6607580-83FE-461E-8D52-D29247D8EE99}">
      <dgm:prSet phldrT="[Text]"/>
      <dgm:spPr/>
      <dgm:t>
        <a:bodyPr/>
        <a:lstStyle/>
        <a:p>
          <a:r>
            <a:rPr lang="id-ID" dirty="0"/>
            <a:t>Apakah target kinerja ditetapkan dengan  baik</a:t>
          </a:r>
        </a:p>
      </dgm:t>
    </dgm:pt>
    <dgm:pt modelId="{1F565DC6-9D99-4DAF-8A30-BB4C6665C365}" type="parTrans" cxnId="{CE48E4AD-E8AB-403D-8F71-63508E79D5BB}">
      <dgm:prSet/>
      <dgm:spPr/>
      <dgm:t>
        <a:bodyPr/>
        <a:lstStyle/>
        <a:p>
          <a:endParaRPr lang="id-ID"/>
        </a:p>
      </dgm:t>
    </dgm:pt>
    <dgm:pt modelId="{AAAA5663-6195-4235-ABFB-6E05999262CC}" type="sibTrans" cxnId="{CE48E4AD-E8AB-403D-8F71-63508E79D5BB}">
      <dgm:prSet/>
      <dgm:spPr/>
      <dgm:t>
        <a:bodyPr/>
        <a:lstStyle/>
        <a:p>
          <a:endParaRPr lang="id-ID"/>
        </a:p>
      </dgm:t>
    </dgm:pt>
    <dgm:pt modelId="{7DC59E3E-47AC-400B-8303-BDE389D216C4}">
      <dgm:prSet phldrT="[Text]"/>
      <dgm:spPr/>
      <dgm:t>
        <a:bodyPr/>
        <a:lstStyle/>
        <a:p>
          <a:r>
            <a:rPr lang="id-ID" dirty="0"/>
            <a:t>Apakah telah selaras dengan dokumen lainnya</a:t>
          </a:r>
        </a:p>
      </dgm:t>
    </dgm:pt>
    <dgm:pt modelId="{6E9E10B3-A826-46CD-8ED0-C21441245FBD}" type="parTrans" cxnId="{30E9BA28-0198-4EB3-B3FA-A6B8236595DE}">
      <dgm:prSet/>
      <dgm:spPr/>
      <dgm:t>
        <a:bodyPr/>
        <a:lstStyle/>
        <a:p>
          <a:endParaRPr lang="id-ID"/>
        </a:p>
      </dgm:t>
    </dgm:pt>
    <dgm:pt modelId="{E843DB9C-1CF8-4523-B548-6B5DB3FB0E79}" type="sibTrans" cxnId="{30E9BA28-0198-4EB3-B3FA-A6B8236595DE}">
      <dgm:prSet/>
      <dgm:spPr/>
      <dgm:t>
        <a:bodyPr/>
        <a:lstStyle/>
        <a:p>
          <a:endParaRPr lang="id-ID"/>
        </a:p>
      </dgm:t>
    </dgm:pt>
    <dgm:pt modelId="{50CDE384-4F24-4FD4-A0DC-4F3932B8E391}">
      <dgm:prSet phldrT="[Text]"/>
      <dgm:spPr/>
      <dgm:t>
        <a:bodyPr/>
        <a:lstStyle/>
        <a:p>
          <a:r>
            <a:rPr lang="id-ID" dirty="0"/>
            <a:t>Apakah kegiatan sudah merupakan cara untuk mencapai sasaran</a:t>
          </a:r>
        </a:p>
      </dgm:t>
    </dgm:pt>
    <dgm:pt modelId="{5BF51D43-56B5-48CF-A0EB-CD2005930B52}" type="parTrans" cxnId="{3924E2A1-1EE1-4CCC-8822-FFBB8468E417}">
      <dgm:prSet/>
      <dgm:spPr/>
      <dgm:t>
        <a:bodyPr/>
        <a:lstStyle/>
        <a:p>
          <a:endParaRPr lang="id-ID"/>
        </a:p>
      </dgm:t>
    </dgm:pt>
    <dgm:pt modelId="{20AC7C4C-3A30-40F9-82EC-BA13D4F7D797}" type="sibTrans" cxnId="{3924E2A1-1EE1-4CCC-8822-FFBB8468E417}">
      <dgm:prSet/>
      <dgm:spPr/>
      <dgm:t>
        <a:bodyPr/>
        <a:lstStyle/>
        <a:p>
          <a:endParaRPr lang="id-ID"/>
        </a:p>
      </dgm:t>
    </dgm:pt>
    <dgm:pt modelId="{5C8A556A-D406-4AAB-981B-C03D27AD0424}">
      <dgm:prSet phldrT="[Text]"/>
      <dgm:spPr/>
      <dgm:t>
        <a:bodyPr/>
        <a:lstStyle/>
        <a:p>
          <a:r>
            <a:rPr lang="id-ID" dirty="0"/>
            <a:t>Apakah target kinerja dipergunakan untuk mengukur keberhasilan</a:t>
          </a:r>
        </a:p>
      </dgm:t>
    </dgm:pt>
    <dgm:pt modelId="{75FFDAC0-F953-4729-BEA7-2A571EF76EE9}" type="parTrans" cxnId="{5F494A23-ECE7-40CA-BA52-3C88136C1E96}">
      <dgm:prSet/>
      <dgm:spPr/>
      <dgm:t>
        <a:bodyPr/>
        <a:lstStyle/>
        <a:p>
          <a:endParaRPr lang="id-ID"/>
        </a:p>
      </dgm:t>
    </dgm:pt>
    <dgm:pt modelId="{1BAFE4E2-6020-44C2-A382-78304861859E}" type="sibTrans" cxnId="{5F494A23-ECE7-40CA-BA52-3C88136C1E96}">
      <dgm:prSet/>
      <dgm:spPr/>
      <dgm:t>
        <a:bodyPr/>
        <a:lstStyle/>
        <a:p>
          <a:endParaRPr lang="id-ID"/>
        </a:p>
      </dgm:t>
    </dgm:pt>
    <dgm:pt modelId="{559FC11C-6A72-4A7C-8CB2-5CB1EA31898A}">
      <dgm:prSet phldrT="[Text]"/>
      <dgm:spPr/>
      <dgm:t>
        <a:bodyPr/>
        <a:lstStyle/>
        <a:p>
          <a:r>
            <a:rPr lang="id-ID" dirty="0"/>
            <a:t>Apakah realisasi penetapan kinerja telah dimonitor secara berkala</a:t>
          </a:r>
        </a:p>
      </dgm:t>
    </dgm:pt>
    <dgm:pt modelId="{591D83EE-D3B9-4958-BB87-A6723CCEC809}" type="parTrans" cxnId="{D84E5400-7B70-4B33-BF52-AB0D0BC694F2}">
      <dgm:prSet/>
      <dgm:spPr/>
      <dgm:t>
        <a:bodyPr/>
        <a:lstStyle/>
        <a:p>
          <a:endParaRPr lang="id-ID"/>
        </a:p>
      </dgm:t>
    </dgm:pt>
    <dgm:pt modelId="{9D384815-7B72-4D1A-85F0-49404FC35043}" type="sibTrans" cxnId="{D84E5400-7B70-4B33-BF52-AB0D0BC694F2}">
      <dgm:prSet/>
      <dgm:spPr/>
      <dgm:t>
        <a:bodyPr/>
        <a:lstStyle/>
        <a:p>
          <a:endParaRPr lang="id-ID"/>
        </a:p>
      </dgm:t>
    </dgm:pt>
    <dgm:pt modelId="{137C88F6-AA36-471C-A92C-5FF344A92BA2}">
      <dgm:prSet phldrT="[Text]"/>
      <dgm:spPr/>
      <dgm:t>
        <a:bodyPr/>
        <a:lstStyle/>
        <a:p>
          <a:r>
            <a:rPr lang="id-ID" dirty="0"/>
            <a:t>Apakah penetapan kinerja dimanfaatkan dalam pengarahan dan pengorganisasian kegiatan</a:t>
          </a:r>
        </a:p>
      </dgm:t>
    </dgm:pt>
    <dgm:pt modelId="{9E93F79D-C74C-4795-B064-276E6F55E727}" type="parTrans" cxnId="{4743E6D8-ABCF-4E79-86B1-61A4C2759733}">
      <dgm:prSet/>
      <dgm:spPr/>
      <dgm:t>
        <a:bodyPr/>
        <a:lstStyle/>
        <a:p>
          <a:endParaRPr lang="id-ID"/>
        </a:p>
      </dgm:t>
    </dgm:pt>
    <dgm:pt modelId="{28378862-D512-4EE4-A1DD-4410C9F59276}" type="sibTrans" cxnId="{4743E6D8-ABCF-4E79-86B1-61A4C2759733}">
      <dgm:prSet/>
      <dgm:spPr/>
      <dgm:t>
        <a:bodyPr/>
        <a:lstStyle/>
        <a:p>
          <a:endParaRPr lang="id-ID"/>
        </a:p>
      </dgm:t>
    </dgm:pt>
    <dgm:pt modelId="{9E4F0EE6-A70D-4B7C-AA7F-3D78BA70A40B}" type="pres">
      <dgm:prSet presAssocID="{5CF0ABEA-C83D-4BAA-BA99-0FA4EDADD4C1}" presName="linear" presStyleCnt="0">
        <dgm:presLayoutVars>
          <dgm:dir/>
          <dgm:animLvl val="lvl"/>
          <dgm:resizeHandles val="exact"/>
        </dgm:presLayoutVars>
      </dgm:prSet>
      <dgm:spPr/>
    </dgm:pt>
    <dgm:pt modelId="{BAB7C822-7737-4FD8-A502-EBFA16480218}" type="pres">
      <dgm:prSet presAssocID="{65D43B06-2E3C-471C-B8DF-8C2D141AAC4B}" presName="parentLin" presStyleCnt="0"/>
      <dgm:spPr/>
    </dgm:pt>
    <dgm:pt modelId="{999427F4-DAE3-4F38-A226-03B29BCE842E}" type="pres">
      <dgm:prSet presAssocID="{65D43B06-2E3C-471C-B8DF-8C2D141AAC4B}" presName="parentLeftMargin" presStyleLbl="node1" presStyleIdx="0" presStyleCnt="3"/>
      <dgm:spPr/>
    </dgm:pt>
    <dgm:pt modelId="{E4A82047-C902-43F1-A770-6CD6B28463B9}" type="pres">
      <dgm:prSet presAssocID="{65D43B06-2E3C-471C-B8DF-8C2D141AAC4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77717DA-89BE-4B77-A505-A710049F710A}" type="pres">
      <dgm:prSet presAssocID="{65D43B06-2E3C-471C-B8DF-8C2D141AAC4B}" presName="negativeSpace" presStyleCnt="0"/>
      <dgm:spPr/>
    </dgm:pt>
    <dgm:pt modelId="{55C3A5DD-0236-4EC9-941A-88C81AD73248}" type="pres">
      <dgm:prSet presAssocID="{65D43B06-2E3C-471C-B8DF-8C2D141AAC4B}" presName="childText" presStyleLbl="conFgAcc1" presStyleIdx="0" presStyleCnt="3">
        <dgm:presLayoutVars>
          <dgm:bulletEnabled val="1"/>
        </dgm:presLayoutVars>
      </dgm:prSet>
      <dgm:spPr/>
    </dgm:pt>
    <dgm:pt modelId="{FDE134C2-BB3B-4726-8B4B-FE92D0A775EB}" type="pres">
      <dgm:prSet presAssocID="{988C979B-5458-49E5-8559-293EE4B187CF}" presName="spaceBetweenRectangles" presStyleCnt="0"/>
      <dgm:spPr/>
    </dgm:pt>
    <dgm:pt modelId="{A03BE0AE-0342-4114-B35D-01442C0803A5}" type="pres">
      <dgm:prSet presAssocID="{28AACEB0-3BAA-4AC1-8BDC-A4ED19F0F11E}" presName="parentLin" presStyleCnt="0"/>
      <dgm:spPr/>
    </dgm:pt>
    <dgm:pt modelId="{26A06A30-FD8A-42A7-B4B0-767CFC67BCF4}" type="pres">
      <dgm:prSet presAssocID="{28AACEB0-3BAA-4AC1-8BDC-A4ED19F0F11E}" presName="parentLeftMargin" presStyleLbl="node1" presStyleIdx="0" presStyleCnt="3"/>
      <dgm:spPr/>
    </dgm:pt>
    <dgm:pt modelId="{3A18F86A-445B-46B3-A1C5-874AA8A7B425}" type="pres">
      <dgm:prSet presAssocID="{28AACEB0-3BAA-4AC1-8BDC-A4ED19F0F11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469D8EF-3403-4731-A71F-7101DBF4DE88}" type="pres">
      <dgm:prSet presAssocID="{28AACEB0-3BAA-4AC1-8BDC-A4ED19F0F11E}" presName="negativeSpace" presStyleCnt="0"/>
      <dgm:spPr/>
    </dgm:pt>
    <dgm:pt modelId="{F215BF8B-A9C2-4CD3-8E3E-DBF5C36EC2A6}" type="pres">
      <dgm:prSet presAssocID="{28AACEB0-3BAA-4AC1-8BDC-A4ED19F0F11E}" presName="childText" presStyleLbl="conFgAcc1" presStyleIdx="1" presStyleCnt="3">
        <dgm:presLayoutVars>
          <dgm:bulletEnabled val="1"/>
        </dgm:presLayoutVars>
      </dgm:prSet>
      <dgm:spPr/>
    </dgm:pt>
    <dgm:pt modelId="{CA3393B7-A42F-4F67-8B86-C797E0265F77}" type="pres">
      <dgm:prSet presAssocID="{7DF274FE-9A17-47C1-A50D-3921D92DD0C1}" presName="spaceBetweenRectangles" presStyleCnt="0"/>
      <dgm:spPr/>
    </dgm:pt>
    <dgm:pt modelId="{4AAE4C0E-1C0F-47EF-AC01-DF9B6D68E11B}" type="pres">
      <dgm:prSet presAssocID="{279AABA1-A252-4304-BABA-0F99EDBB2B03}" presName="parentLin" presStyleCnt="0"/>
      <dgm:spPr/>
    </dgm:pt>
    <dgm:pt modelId="{72B4A8A2-94E3-431A-9B43-F922ECD50271}" type="pres">
      <dgm:prSet presAssocID="{279AABA1-A252-4304-BABA-0F99EDBB2B03}" presName="parentLeftMargin" presStyleLbl="node1" presStyleIdx="1" presStyleCnt="3"/>
      <dgm:spPr/>
    </dgm:pt>
    <dgm:pt modelId="{8405479C-C213-4352-9B07-8C9238CA4D0F}" type="pres">
      <dgm:prSet presAssocID="{279AABA1-A252-4304-BABA-0F99EDBB2B0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A2C9877-B488-41A9-BEA2-CC1F16BCA36A}" type="pres">
      <dgm:prSet presAssocID="{279AABA1-A252-4304-BABA-0F99EDBB2B03}" presName="negativeSpace" presStyleCnt="0"/>
      <dgm:spPr/>
    </dgm:pt>
    <dgm:pt modelId="{CDB645EC-A15D-4491-A114-83123B653C0C}" type="pres">
      <dgm:prSet presAssocID="{279AABA1-A252-4304-BABA-0F99EDBB2B0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84E5400-7B70-4B33-BF52-AB0D0BC694F2}" srcId="{279AABA1-A252-4304-BABA-0F99EDBB2B03}" destId="{559FC11C-6A72-4A7C-8CB2-5CB1EA31898A}" srcOrd="3" destOrd="0" parTransId="{591D83EE-D3B9-4958-BB87-A6723CCEC809}" sibTransId="{9D384815-7B72-4D1A-85F0-49404FC35043}"/>
    <dgm:cxn modelId="{850A3107-E3AC-4161-AA68-CDB231443CF7}" srcId="{65D43B06-2E3C-471C-B8DF-8C2D141AAC4B}" destId="{09BAB404-EC00-46CD-ACAA-F2D848C01C41}" srcOrd="1" destOrd="0" parTransId="{3F270BDA-4118-47E3-9556-9C45D1106A66}" sibTransId="{7126BA2E-BA74-4E01-8583-E0F49275BFAC}"/>
    <dgm:cxn modelId="{9B82D60E-90F2-BB4E-BCEF-6FCE32F4B609}" type="presOf" srcId="{7DC59E3E-47AC-400B-8303-BDE389D216C4}" destId="{F215BF8B-A9C2-4CD3-8E3E-DBF5C36EC2A6}" srcOrd="0" destOrd="3" presId="urn:microsoft.com/office/officeart/2005/8/layout/list1"/>
    <dgm:cxn modelId="{2A04DD13-5ABB-46F0-A642-1D71083D2B9D}" srcId="{5CF0ABEA-C83D-4BAA-BA99-0FA4EDADD4C1}" destId="{65D43B06-2E3C-471C-B8DF-8C2D141AAC4B}" srcOrd="0" destOrd="0" parTransId="{720C445F-2FE2-492F-9FBB-84BB5DDCA168}" sibTransId="{988C979B-5458-49E5-8559-293EE4B187CF}"/>
    <dgm:cxn modelId="{9E33741E-8B47-FA40-957D-7519817224CF}" type="presOf" srcId="{5F030ACB-9240-4796-A60A-421F9AF747CB}" destId="{CDB645EC-A15D-4491-A114-83123B653C0C}" srcOrd="0" destOrd="1" presId="urn:microsoft.com/office/officeart/2005/8/layout/list1"/>
    <dgm:cxn modelId="{5F494A23-ECE7-40CA-BA52-3C88136C1E96}" srcId="{279AABA1-A252-4304-BABA-0F99EDBB2B03}" destId="{5C8A556A-D406-4AAB-981B-C03D27AD0424}" srcOrd="2" destOrd="0" parTransId="{75FFDAC0-F953-4729-BEA7-2A571EF76EE9}" sibTransId="{1BAFE4E2-6020-44C2-A382-78304861859E}"/>
    <dgm:cxn modelId="{30E9BA28-0198-4EB3-B3FA-A6B8236595DE}" srcId="{28AACEB0-3BAA-4AC1-8BDC-A4ED19F0F11E}" destId="{7DC59E3E-47AC-400B-8303-BDE389D216C4}" srcOrd="3" destOrd="0" parTransId="{6E9E10B3-A826-46CD-8ED0-C21441245FBD}" sibTransId="{E843DB9C-1CF8-4523-B548-6B5DB3FB0E79}"/>
    <dgm:cxn modelId="{D9833133-0618-0D46-A09F-A2BC783E5662}" type="presOf" srcId="{28AACEB0-3BAA-4AC1-8BDC-A4ED19F0F11E}" destId="{3A18F86A-445B-46B3-A1C5-874AA8A7B425}" srcOrd="1" destOrd="0" presId="urn:microsoft.com/office/officeart/2005/8/layout/list1"/>
    <dgm:cxn modelId="{17438A3B-629F-4B45-B754-F0944589C329}" type="presOf" srcId="{65D43B06-2E3C-471C-B8DF-8C2D141AAC4B}" destId="{E4A82047-C902-43F1-A770-6CD6B28463B9}" srcOrd="1" destOrd="0" presId="urn:microsoft.com/office/officeart/2005/8/layout/list1"/>
    <dgm:cxn modelId="{BF782D5D-D7BB-9744-9163-55F489762B2E}" type="presOf" srcId="{29529FF0-9092-4490-8FE3-C1F111F44EDA}" destId="{F215BF8B-A9C2-4CD3-8E3E-DBF5C36EC2A6}" srcOrd="0" destOrd="0" presId="urn:microsoft.com/office/officeart/2005/8/layout/list1"/>
    <dgm:cxn modelId="{4C5B9B5F-54BB-3A4A-9E51-C1A6457DFD8F}" type="presOf" srcId="{137C88F6-AA36-471C-A92C-5FF344A92BA2}" destId="{CDB645EC-A15D-4491-A114-83123B653C0C}" srcOrd="0" destOrd="4" presId="urn:microsoft.com/office/officeart/2005/8/layout/list1"/>
    <dgm:cxn modelId="{76C79966-7A70-3748-A94F-8602B9C90949}" type="presOf" srcId="{F5279A79-1799-4DB5-8410-2CFA60B7C7EB}" destId="{CDB645EC-A15D-4491-A114-83123B653C0C}" srcOrd="0" destOrd="0" presId="urn:microsoft.com/office/officeart/2005/8/layout/list1"/>
    <dgm:cxn modelId="{29CE9F6A-6A36-4028-AD1A-C7B5F7EDC041}" srcId="{5CF0ABEA-C83D-4BAA-BA99-0FA4EDADD4C1}" destId="{279AABA1-A252-4304-BABA-0F99EDBB2B03}" srcOrd="2" destOrd="0" parTransId="{9E3CD376-1136-457F-97B7-775CBC667348}" sibTransId="{E521D753-1889-45B6-A0F2-A2DCFC0D4CEA}"/>
    <dgm:cxn modelId="{9885944E-CFB1-4543-94EE-706066BA5A60}" srcId="{28AACEB0-3BAA-4AC1-8BDC-A4ED19F0F11E}" destId="{D0895E96-9901-4AEB-BA85-23484BEE13C8}" srcOrd="1" destOrd="0" parTransId="{8C32C11B-419B-420E-AA7C-A93D9AEC7334}" sibTransId="{19E8C49F-CE90-4000-9FE4-0D8BB5E83409}"/>
    <dgm:cxn modelId="{8B88B870-FDE2-F543-B304-74C713264FC2}" type="presOf" srcId="{559FC11C-6A72-4A7C-8CB2-5CB1EA31898A}" destId="{CDB645EC-A15D-4491-A114-83123B653C0C}" srcOrd="0" destOrd="3" presId="urn:microsoft.com/office/officeart/2005/8/layout/list1"/>
    <dgm:cxn modelId="{BC374153-59BC-0B4E-9DF8-31837CB7067D}" type="presOf" srcId="{9D80DF30-E848-4591-A03E-58410F0A6798}" destId="{55C3A5DD-0236-4EC9-941A-88C81AD73248}" srcOrd="0" destOrd="0" presId="urn:microsoft.com/office/officeart/2005/8/layout/list1"/>
    <dgm:cxn modelId="{73344C75-437C-8C4A-8DB7-1A75F1CD76FE}" type="presOf" srcId="{28AACEB0-3BAA-4AC1-8BDC-A4ED19F0F11E}" destId="{26A06A30-FD8A-42A7-B4B0-767CFC67BCF4}" srcOrd="0" destOrd="0" presId="urn:microsoft.com/office/officeart/2005/8/layout/list1"/>
    <dgm:cxn modelId="{8C7E7579-E3D8-4267-B557-EDCC73B96855}" srcId="{28AACEB0-3BAA-4AC1-8BDC-A4ED19F0F11E}" destId="{29529FF0-9092-4490-8FE3-C1F111F44EDA}" srcOrd="0" destOrd="0" parTransId="{2FA321C0-F424-49A2-A8DB-2AE27C82E54C}" sibTransId="{978F5E05-A67C-4249-BC57-4D7543DE5C24}"/>
    <dgm:cxn modelId="{A0953A7F-5AE9-4C75-AA8A-D84C443A05BC}" srcId="{5CF0ABEA-C83D-4BAA-BA99-0FA4EDADD4C1}" destId="{28AACEB0-3BAA-4AC1-8BDC-A4ED19F0F11E}" srcOrd="1" destOrd="0" parTransId="{E261A0BA-698A-4834-8E6E-037B267EC924}" sibTransId="{7DF274FE-9A17-47C1-A50D-3921D92DD0C1}"/>
    <dgm:cxn modelId="{9F0A5E87-9430-124B-914B-E64A57F96415}" type="presOf" srcId="{C6607580-83FE-461E-8D52-D29247D8EE99}" destId="{F215BF8B-A9C2-4CD3-8E3E-DBF5C36EC2A6}" srcOrd="0" destOrd="2" presId="urn:microsoft.com/office/officeart/2005/8/layout/list1"/>
    <dgm:cxn modelId="{2C1090A1-CB9F-4407-9F82-364BC98E6961}" srcId="{65D43B06-2E3C-471C-B8DF-8C2D141AAC4B}" destId="{9D80DF30-E848-4591-A03E-58410F0A6798}" srcOrd="0" destOrd="0" parTransId="{2446222F-560C-4AA1-B99C-971C4EFD62C9}" sibTransId="{5F4BD142-E0C5-4E33-BA22-32CCFCF10C9E}"/>
    <dgm:cxn modelId="{3924E2A1-1EE1-4CCC-8822-FFBB8468E417}" srcId="{28AACEB0-3BAA-4AC1-8BDC-A4ED19F0F11E}" destId="{50CDE384-4F24-4FD4-A0DC-4F3932B8E391}" srcOrd="4" destOrd="0" parTransId="{5BF51D43-56B5-48CF-A0EB-CD2005930B52}" sibTransId="{20AC7C4C-3A30-40F9-82EC-BA13D4F7D797}"/>
    <dgm:cxn modelId="{8A62BCA3-2DA4-4349-8025-521B8A72D0F3}" type="presOf" srcId="{5CF0ABEA-C83D-4BAA-BA99-0FA4EDADD4C1}" destId="{9E4F0EE6-A70D-4B7C-AA7F-3D78BA70A40B}" srcOrd="0" destOrd="0" presId="urn:microsoft.com/office/officeart/2005/8/layout/list1"/>
    <dgm:cxn modelId="{605CBBA9-6D47-46ED-BBCA-EC1FE0B49BE8}" srcId="{279AABA1-A252-4304-BABA-0F99EDBB2B03}" destId="{5F030ACB-9240-4796-A60A-421F9AF747CB}" srcOrd="1" destOrd="0" parTransId="{83B00C9B-6649-4727-8AF2-1990DAEE8BA4}" sibTransId="{8C5DB53F-C9EE-41DD-A6C9-1AEAC14EDFB0}"/>
    <dgm:cxn modelId="{FA0F78AD-7775-1741-9704-B40E14C15E35}" type="presOf" srcId="{D0895E96-9901-4AEB-BA85-23484BEE13C8}" destId="{F215BF8B-A9C2-4CD3-8E3E-DBF5C36EC2A6}" srcOrd="0" destOrd="1" presId="urn:microsoft.com/office/officeart/2005/8/layout/list1"/>
    <dgm:cxn modelId="{CE48E4AD-E8AB-403D-8F71-63508E79D5BB}" srcId="{28AACEB0-3BAA-4AC1-8BDC-A4ED19F0F11E}" destId="{C6607580-83FE-461E-8D52-D29247D8EE99}" srcOrd="2" destOrd="0" parTransId="{1F565DC6-9D99-4DAF-8A30-BB4C6665C365}" sibTransId="{AAAA5663-6195-4235-ABFB-6E05999262CC}"/>
    <dgm:cxn modelId="{97DD7FC2-9708-4346-8F8D-2AF7B969B503}" type="presOf" srcId="{50CDE384-4F24-4FD4-A0DC-4F3932B8E391}" destId="{F215BF8B-A9C2-4CD3-8E3E-DBF5C36EC2A6}" srcOrd="0" destOrd="4" presId="urn:microsoft.com/office/officeart/2005/8/layout/list1"/>
    <dgm:cxn modelId="{7ECAC6C4-0A8A-7642-A659-5025D583003D}" type="presOf" srcId="{5C8A556A-D406-4AAB-981B-C03D27AD0424}" destId="{CDB645EC-A15D-4491-A114-83123B653C0C}" srcOrd="0" destOrd="2" presId="urn:microsoft.com/office/officeart/2005/8/layout/list1"/>
    <dgm:cxn modelId="{B4FAD9D6-A69F-1B45-96D3-BD55573399CC}" type="presOf" srcId="{09BAB404-EC00-46CD-ACAA-F2D848C01C41}" destId="{55C3A5DD-0236-4EC9-941A-88C81AD73248}" srcOrd="0" destOrd="1" presId="urn:microsoft.com/office/officeart/2005/8/layout/list1"/>
    <dgm:cxn modelId="{4743E6D8-ABCF-4E79-86B1-61A4C2759733}" srcId="{279AABA1-A252-4304-BABA-0F99EDBB2B03}" destId="{137C88F6-AA36-471C-A92C-5FF344A92BA2}" srcOrd="4" destOrd="0" parTransId="{9E93F79D-C74C-4795-B064-276E6F55E727}" sibTransId="{28378862-D512-4EE4-A1DD-4410C9F59276}"/>
    <dgm:cxn modelId="{0755F2DE-91F2-CC45-BB76-929B84B1ABDA}" type="presOf" srcId="{279AABA1-A252-4304-BABA-0F99EDBB2B03}" destId="{72B4A8A2-94E3-431A-9B43-F922ECD50271}" srcOrd="0" destOrd="0" presId="urn:microsoft.com/office/officeart/2005/8/layout/list1"/>
    <dgm:cxn modelId="{425172E4-391D-48EC-976E-14ED3D41DCC3}" srcId="{279AABA1-A252-4304-BABA-0F99EDBB2B03}" destId="{F5279A79-1799-4DB5-8410-2CFA60B7C7EB}" srcOrd="0" destOrd="0" parTransId="{D741409C-8A85-4778-8BF0-DFC3B137227B}" sibTransId="{B1FC80DB-5651-415F-95E8-50394726AE13}"/>
    <dgm:cxn modelId="{059C8FE9-0924-AA49-988D-3B2996AF2F28}" type="presOf" srcId="{65D43B06-2E3C-471C-B8DF-8C2D141AAC4B}" destId="{999427F4-DAE3-4F38-A226-03B29BCE842E}" srcOrd="0" destOrd="0" presId="urn:microsoft.com/office/officeart/2005/8/layout/list1"/>
    <dgm:cxn modelId="{170F92F1-3C36-1847-812B-ABD711A57E13}" type="presOf" srcId="{279AABA1-A252-4304-BABA-0F99EDBB2B03}" destId="{8405479C-C213-4352-9B07-8C9238CA4D0F}" srcOrd="1" destOrd="0" presId="urn:microsoft.com/office/officeart/2005/8/layout/list1"/>
    <dgm:cxn modelId="{C5CFB3FC-B81E-3D46-A007-0AED5C44BCEF}" type="presParOf" srcId="{9E4F0EE6-A70D-4B7C-AA7F-3D78BA70A40B}" destId="{BAB7C822-7737-4FD8-A502-EBFA16480218}" srcOrd="0" destOrd="0" presId="urn:microsoft.com/office/officeart/2005/8/layout/list1"/>
    <dgm:cxn modelId="{06726C08-B0B1-0046-8A9A-3E9535E838CE}" type="presParOf" srcId="{BAB7C822-7737-4FD8-A502-EBFA16480218}" destId="{999427F4-DAE3-4F38-A226-03B29BCE842E}" srcOrd="0" destOrd="0" presId="urn:microsoft.com/office/officeart/2005/8/layout/list1"/>
    <dgm:cxn modelId="{AFD1B968-8224-E641-873E-A0E3205505CB}" type="presParOf" srcId="{BAB7C822-7737-4FD8-A502-EBFA16480218}" destId="{E4A82047-C902-43F1-A770-6CD6B28463B9}" srcOrd="1" destOrd="0" presId="urn:microsoft.com/office/officeart/2005/8/layout/list1"/>
    <dgm:cxn modelId="{A9F0EA49-07E3-954D-AFE4-45369778FB3D}" type="presParOf" srcId="{9E4F0EE6-A70D-4B7C-AA7F-3D78BA70A40B}" destId="{D77717DA-89BE-4B77-A505-A710049F710A}" srcOrd="1" destOrd="0" presId="urn:microsoft.com/office/officeart/2005/8/layout/list1"/>
    <dgm:cxn modelId="{1D562F87-308E-2240-BE2A-1EF11FD7E699}" type="presParOf" srcId="{9E4F0EE6-A70D-4B7C-AA7F-3D78BA70A40B}" destId="{55C3A5DD-0236-4EC9-941A-88C81AD73248}" srcOrd="2" destOrd="0" presId="urn:microsoft.com/office/officeart/2005/8/layout/list1"/>
    <dgm:cxn modelId="{33A76D43-C438-7D40-BAA7-6D2DA091705E}" type="presParOf" srcId="{9E4F0EE6-A70D-4B7C-AA7F-3D78BA70A40B}" destId="{FDE134C2-BB3B-4726-8B4B-FE92D0A775EB}" srcOrd="3" destOrd="0" presId="urn:microsoft.com/office/officeart/2005/8/layout/list1"/>
    <dgm:cxn modelId="{AE21E9DA-84B0-F948-83FB-68B4FDDEB42D}" type="presParOf" srcId="{9E4F0EE6-A70D-4B7C-AA7F-3D78BA70A40B}" destId="{A03BE0AE-0342-4114-B35D-01442C0803A5}" srcOrd="4" destOrd="0" presId="urn:microsoft.com/office/officeart/2005/8/layout/list1"/>
    <dgm:cxn modelId="{7446EC79-9914-8644-B56E-753B0E8C9934}" type="presParOf" srcId="{A03BE0AE-0342-4114-B35D-01442C0803A5}" destId="{26A06A30-FD8A-42A7-B4B0-767CFC67BCF4}" srcOrd="0" destOrd="0" presId="urn:microsoft.com/office/officeart/2005/8/layout/list1"/>
    <dgm:cxn modelId="{FA9041A0-E9A9-A841-A181-90E165AC37D3}" type="presParOf" srcId="{A03BE0AE-0342-4114-B35D-01442C0803A5}" destId="{3A18F86A-445B-46B3-A1C5-874AA8A7B425}" srcOrd="1" destOrd="0" presId="urn:microsoft.com/office/officeart/2005/8/layout/list1"/>
    <dgm:cxn modelId="{FD2F9BB6-568C-7F48-B1E3-1AE1159B5056}" type="presParOf" srcId="{9E4F0EE6-A70D-4B7C-AA7F-3D78BA70A40B}" destId="{B469D8EF-3403-4731-A71F-7101DBF4DE88}" srcOrd="5" destOrd="0" presId="urn:microsoft.com/office/officeart/2005/8/layout/list1"/>
    <dgm:cxn modelId="{33931D0B-820D-E14F-9E10-F9A131629341}" type="presParOf" srcId="{9E4F0EE6-A70D-4B7C-AA7F-3D78BA70A40B}" destId="{F215BF8B-A9C2-4CD3-8E3E-DBF5C36EC2A6}" srcOrd="6" destOrd="0" presId="urn:microsoft.com/office/officeart/2005/8/layout/list1"/>
    <dgm:cxn modelId="{838E05D2-450C-7B49-8F91-FD8B364312DD}" type="presParOf" srcId="{9E4F0EE6-A70D-4B7C-AA7F-3D78BA70A40B}" destId="{CA3393B7-A42F-4F67-8B86-C797E0265F77}" srcOrd="7" destOrd="0" presId="urn:microsoft.com/office/officeart/2005/8/layout/list1"/>
    <dgm:cxn modelId="{31039F92-6999-C844-8D51-817D156E1E41}" type="presParOf" srcId="{9E4F0EE6-A70D-4B7C-AA7F-3D78BA70A40B}" destId="{4AAE4C0E-1C0F-47EF-AC01-DF9B6D68E11B}" srcOrd="8" destOrd="0" presId="urn:microsoft.com/office/officeart/2005/8/layout/list1"/>
    <dgm:cxn modelId="{6DF01142-AC4E-7549-88A2-13333A538449}" type="presParOf" srcId="{4AAE4C0E-1C0F-47EF-AC01-DF9B6D68E11B}" destId="{72B4A8A2-94E3-431A-9B43-F922ECD50271}" srcOrd="0" destOrd="0" presId="urn:microsoft.com/office/officeart/2005/8/layout/list1"/>
    <dgm:cxn modelId="{205CDAFB-7781-3F4B-9F86-5E31FC204782}" type="presParOf" srcId="{4AAE4C0E-1C0F-47EF-AC01-DF9B6D68E11B}" destId="{8405479C-C213-4352-9B07-8C9238CA4D0F}" srcOrd="1" destOrd="0" presId="urn:microsoft.com/office/officeart/2005/8/layout/list1"/>
    <dgm:cxn modelId="{6BC159E2-0B44-384D-B027-1ED20D1CB9F5}" type="presParOf" srcId="{9E4F0EE6-A70D-4B7C-AA7F-3D78BA70A40B}" destId="{7A2C9877-B488-41A9-BEA2-CC1F16BCA36A}" srcOrd="9" destOrd="0" presId="urn:microsoft.com/office/officeart/2005/8/layout/list1"/>
    <dgm:cxn modelId="{B1DB8A08-B250-3846-BC40-DCD69CC6ABB7}" type="presParOf" srcId="{9E4F0EE6-A70D-4B7C-AA7F-3D78BA70A40B}" destId="{CDB645EC-A15D-4491-A114-83123B653C0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560C96-79EB-4C29-ACB7-79F8429794EF}" type="doc">
      <dgm:prSet loTypeId="urn:microsoft.com/office/officeart/2005/8/layout/list1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id-ID"/>
        </a:p>
      </dgm:t>
    </dgm:pt>
    <dgm:pt modelId="{85A44D79-7E6F-40BC-AAFC-B47290352D69}">
      <dgm:prSet phldrT="[Text]"/>
      <dgm:spPr/>
      <dgm:t>
        <a:bodyPr/>
        <a:lstStyle/>
        <a:p>
          <a:r>
            <a:rPr lang="id-ID" dirty="0"/>
            <a:t>Indikator Kinerja Utama (IKU)</a:t>
          </a:r>
        </a:p>
      </dgm:t>
    </dgm:pt>
    <dgm:pt modelId="{A32ACFAB-80E9-448F-8865-F46932FA374F}" type="parTrans" cxnId="{6E1816C6-ECD6-41E5-8145-298FFA292955}">
      <dgm:prSet/>
      <dgm:spPr/>
      <dgm:t>
        <a:bodyPr/>
        <a:lstStyle/>
        <a:p>
          <a:endParaRPr lang="id-ID"/>
        </a:p>
      </dgm:t>
    </dgm:pt>
    <dgm:pt modelId="{0EA52CC7-71D5-441D-81B3-59A5E39E510A}" type="sibTrans" cxnId="{6E1816C6-ECD6-41E5-8145-298FFA292955}">
      <dgm:prSet/>
      <dgm:spPr/>
      <dgm:t>
        <a:bodyPr/>
        <a:lstStyle/>
        <a:p>
          <a:endParaRPr lang="id-ID"/>
        </a:p>
      </dgm:t>
    </dgm:pt>
    <dgm:pt modelId="{81E2E704-2BE3-4E75-AF7F-5BAF9DFD30F1}">
      <dgm:prSet phldrT="[Text]"/>
      <dgm:spPr/>
      <dgm:t>
        <a:bodyPr/>
        <a:lstStyle/>
        <a:p>
          <a:r>
            <a:rPr lang="id-ID" dirty="0"/>
            <a:t>Mekanisme Pengumpulan Data Kinerja</a:t>
          </a:r>
        </a:p>
      </dgm:t>
    </dgm:pt>
    <dgm:pt modelId="{44DBB976-2AD1-44F6-AFFB-6FC17BA6714A}" type="parTrans" cxnId="{57B7F52E-C324-439C-B7D1-8D24760E6408}">
      <dgm:prSet/>
      <dgm:spPr/>
      <dgm:t>
        <a:bodyPr/>
        <a:lstStyle/>
        <a:p>
          <a:endParaRPr lang="id-ID"/>
        </a:p>
      </dgm:t>
    </dgm:pt>
    <dgm:pt modelId="{08A7A30D-F793-4484-9C75-80B6D76C135C}" type="sibTrans" cxnId="{57B7F52E-C324-439C-B7D1-8D24760E6408}">
      <dgm:prSet/>
      <dgm:spPr/>
      <dgm:t>
        <a:bodyPr/>
        <a:lstStyle/>
        <a:p>
          <a:endParaRPr lang="id-ID"/>
        </a:p>
      </dgm:t>
    </dgm:pt>
    <dgm:pt modelId="{D5621467-68CD-435A-ACF5-3FFD26BEE388}">
      <dgm:prSet phldrT="[Text]"/>
      <dgm:spPr/>
      <dgm:t>
        <a:bodyPr/>
        <a:lstStyle/>
        <a:p>
          <a:r>
            <a:rPr lang="id-ID" dirty="0"/>
            <a:t>Mekanisme pengumpulan data yang memadai:</a:t>
          </a:r>
        </a:p>
      </dgm:t>
    </dgm:pt>
    <dgm:pt modelId="{F5BD6CF0-DE34-4637-BC48-4F919F021540}" type="parTrans" cxnId="{75BCBE83-F66C-4BC5-8BF9-D0D51504C2C0}">
      <dgm:prSet/>
      <dgm:spPr/>
      <dgm:t>
        <a:bodyPr/>
        <a:lstStyle/>
        <a:p>
          <a:endParaRPr lang="id-ID"/>
        </a:p>
      </dgm:t>
    </dgm:pt>
    <dgm:pt modelId="{5EE4B8D9-9401-448F-A3F7-4816547B504A}" type="sibTrans" cxnId="{75BCBE83-F66C-4BC5-8BF9-D0D51504C2C0}">
      <dgm:prSet/>
      <dgm:spPr/>
      <dgm:t>
        <a:bodyPr/>
        <a:lstStyle/>
        <a:p>
          <a:endParaRPr lang="id-ID"/>
        </a:p>
      </dgm:t>
    </dgm:pt>
    <dgm:pt modelId="{29842A91-18F2-4F7F-A400-B9745B4FA055}">
      <dgm:prSet phldrT="[Text]"/>
      <dgm:spPr/>
      <dgm:t>
        <a:bodyPr/>
        <a:lstStyle/>
        <a:p>
          <a:r>
            <a:rPr lang="id-ID" dirty="0"/>
            <a:t>IKU (sesuai Permenpan 9/2007) adalah ukuran keberhasilan dari suatu tujuan dan sasaran strategis organisasi </a:t>
          </a:r>
        </a:p>
      </dgm:t>
    </dgm:pt>
    <dgm:pt modelId="{EE2336B9-A479-4B9D-A6C9-FD354A09BB0D}" type="parTrans" cxnId="{BACA0F52-AFD3-4B12-911F-348B94801DB6}">
      <dgm:prSet/>
      <dgm:spPr/>
      <dgm:t>
        <a:bodyPr/>
        <a:lstStyle/>
        <a:p>
          <a:endParaRPr lang="id-ID"/>
        </a:p>
      </dgm:t>
    </dgm:pt>
    <dgm:pt modelId="{D92C60E0-F910-48C7-B508-A5CBE54B8FA6}" type="sibTrans" cxnId="{BACA0F52-AFD3-4B12-911F-348B94801DB6}">
      <dgm:prSet/>
      <dgm:spPr/>
      <dgm:t>
        <a:bodyPr/>
        <a:lstStyle/>
        <a:p>
          <a:endParaRPr lang="id-ID"/>
        </a:p>
      </dgm:t>
    </dgm:pt>
    <dgm:pt modelId="{B38E33A5-FBC3-4AAD-9B93-ACC6DA6ED4F4}">
      <dgm:prSet phldrT="[Text]"/>
      <dgm:spPr/>
      <dgm:t>
        <a:bodyPr/>
        <a:lstStyle/>
        <a:p>
          <a:r>
            <a:rPr lang="id-ID" dirty="0"/>
            <a:t>Terdapat pedoman atau SOP tentang pengumpulan data kinerja yang </a:t>
          </a:r>
          <a:r>
            <a:rPr lang="id-ID" i="1" dirty="0"/>
            <a:t>up-to-date</a:t>
          </a:r>
        </a:p>
      </dgm:t>
    </dgm:pt>
    <dgm:pt modelId="{3136AEB7-D18D-4E4C-A8BF-9F8CEB7B6108}" type="parTrans" cxnId="{C7AF10C1-298D-4D04-B54D-7F7E041603A2}">
      <dgm:prSet/>
      <dgm:spPr/>
      <dgm:t>
        <a:bodyPr/>
        <a:lstStyle/>
        <a:p>
          <a:endParaRPr lang="id-ID"/>
        </a:p>
      </dgm:t>
    </dgm:pt>
    <dgm:pt modelId="{F6162407-22E2-43DF-A5BC-6D5AE0B89836}" type="sibTrans" cxnId="{C7AF10C1-298D-4D04-B54D-7F7E041603A2}">
      <dgm:prSet/>
      <dgm:spPr/>
      <dgm:t>
        <a:bodyPr/>
        <a:lstStyle/>
        <a:p>
          <a:endParaRPr lang="id-ID"/>
        </a:p>
      </dgm:t>
    </dgm:pt>
    <dgm:pt modelId="{625ABC71-9B9E-4244-82A3-07B7AA790E44}">
      <dgm:prSet phldrT="[Text]"/>
      <dgm:spPr/>
      <dgm:t>
        <a:bodyPr/>
        <a:lstStyle/>
        <a:p>
          <a:r>
            <a:rPr lang="id-ID" dirty="0"/>
            <a:t>Ada kemudahan untuk menelusuri sumber data yang valid</a:t>
          </a:r>
        </a:p>
      </dgm:t>
    </dgm:pt>
    <dgm:pt modelId="{1CD809A9-4C57-40D0-B65B-25F7FE10F026}" type="parTrans" cxnId="{5F07A300-E927-4BB3-A252-0D08BC5D1D8E}">
      <dgm:prSet/>
      <dgm:spPr/>
      <dgm:t>
        <a:bodyPr/>
        <a:lstStyle/>
        <a:p>
          <a:endParaRPr lang="id-ID"/>
        </a:p>
      </dgm:t>
    </dgm:pt>
    <dgm:pt modelId="{719C8BB3-654C-40BC-B9FC-AA887E9DA144}" type="sibTrans" cxnId="{5F07A300-E927-4BB3-A252-0D08BC5D1D8E}">
      <dgm:prSet/>
      <dgm:spPr/>
      <dgm:t>
        <a:bodyPr/>
        <a:lstStyle/>
        <a:p>
          <a:endParaRPr lang="id-ID"/>
        </a:p>
      </dgm:t>
    </dgm:pt>
    <dgm:pt modelId="{12E5EAE1-1764-4B09-AD99-A5553CF08AE6}">
      <dgm:prSet phldrT="[Text]"/>
      <dgm:spPr/>
      <dgm:t>
        <a:bodyPr/>
        <a:lstStyle/>
        <a:p>
          <a:r>
            <a:rPr lang="id-ID" dirty="0"/>
            <a:t>Ada kemudahan untuk mengakses data bagi pihak yang berkepentingan</a:t>
          </a:r>
        </a:p>
      </dgm:t>
    </dgm:pt>
    <dgm:pt modelId="{BAA37B25-E71F-4399-A378-F560376D4119}" type="parTrans" cxnId="{696F9D5E-7AFC-4780-A818-8B13B8828494}">
      <dgm:prSet/>
      <dgm:spPr/>
      <dgm:t>
        <a:bodyPr/>
        <a:lstStyle/>
        <a:p>
          <a:endParaRPr lang="id-ID"/>
        </a:p>
      </dgm:t>
    </dgm:pt>
    <dgm:pt modelId="{FD39183C-9B86-4658-A0E7-D575A6B8E9DF}" type="sibTrans" cxnId="{696F9D5E-7AFC-4780-A818-8B13B8828494}">
      <dgm:prSet/>
      <dgm:spPr/>
      <dgm:t>
        <a:bodyPr/>
        <a:lstStyle/>
        <a:p>
          <a:endParaRPr lang="id-ID"/>
        </a:p>
      </dgm:t>
    </dgm:pt>
    <dgm:pt modelId="{07180820-4F12-4DB0-970D-3DDCCC329A9A}">
      <dgm:prSet phldrT="[Text]"/>
      <dgm:spPr/>
      <dgm:t>
        <a:bodyPr/>
        <a:lstStyle/>
        <a:p>
          <a:r>
            <a:rPr lang="id-ID" dirty="0"/>
            <a:t>Terdapat penanggung jawab yang jelas</a:t>
          </a:r>
        </a:p>
      </dgm:t>
    </dgm:pt>
    <dgm:pt modelId="{1404E8CF-70C8-4826-B5BE-19EBA26B03F9}" type="parTrans" cxnId="{E18A8C2A-566B-439D-80C9-748E9AC33E51}">
      <dgm:prSet/>
      <dgm:spPr/>
      <dgm:t>
        <a:bodyPr/>
        <a:lstStyle/>
        <a:p>
          <a:endParaRPr lang="id-ID"/>
        </a:p>
      </dgm:t>
    </dgm:pt>
    <dgm:pt modelId="{3F37D4C7-32F6-4E3C-94A4-1430DB0A3AFA}" type="sibTrans" cxnId="{E18A8C2A-566B-439D-80C9-748E9AC33E51}">
      <dgm:prSet/>
      <dgm:spPr/>
      <dgm:t>
        <a:bodyPr/>
        <a:lstStyle/>
        <a:p>
          <a:endParaRPr lang="id-ID"/>
        </a:p>
      </dgm:t>
    </dgm:pt>
    <dgm:pt modelId="{A1F84317-8181-433D-825F-77A3A02693A5}">
      <dgm:prSet phldrT="[Text]"/>
      <dgm:spPr/>
      <dgm:t>
        <a:bodyPr/>
        <a:lstStyle/>
        <a:p>
          <a:r>
            <a:rPr lang="id-ID" dirty="0"/>
            <a:t>Jelas waktu deliverynya</a:t>
          </a:r>
        </a:p>
      </dgm:t>
    </dgm:pt>
    <dgm:pt modelId="{61C6322B-F661-4F2C-B2FE-ED6F6C7698E8}" type="parTrans" cxnId="{79135C24-FE1D-4A0B-A001-A20B8911E950}">
      <dgm:prSet/>
      <dgm:spPr/>
      <dgm:t>
        <a:bodyPr/>
        <a:lstStyle/>
        <a:p>
          <a:endParaRPr lang="id-ID"/>
        </a:p>
      </dgm:t>
    </dgm:pt>
    <dgm:pt modelId="{21FA3760-4072-41FC-8244-DE3A96C2BCF8}" type="sibTrans" cxnId="{79135C24-FE1D-4A0B-A001-A20B8911E950}">
      <dgm:prSet/>
      <dgm:spPr/>
      <dgm:t>
        <a:bodyPr/>
        <a:lstStyle/>
        <a:p>
          <a:endParaRPr lang="id-ID"/>
        </a:p>
      </dgm:t>
    </dgm:pt>
    <dgm:pt modelId="{39AD915D-5443-4076-81E6-638E35F35F79}">
      <dgm:prSet phldrT="[Text]"/>
      <dgm:spPr/>
      <dgm:t>
        <a:bodyPr/>
        <a:lstStyle/>
        <a:p>
          <a:r>
            <a:rPr lang="id-ID" dirty="0"/>
            <a:t>Terdapat SOP yang jelas jika terjadi kesalahan data</a:t>
          </a:r>
        </a:p>
      </dgm:t>
    </dgm:pt>
    <dgm:pt modelId="{6EF4DBB4-A2DF-4AFF-B14F-C5490EE512EB}" type="parTrans" cxnId="{5898F855-A7F3-4C53-94B0-F865FEDA0307}">
      <dgm:prSet/>
      <dgm:spPr/>
      <dgm:t>
        <a:bodyPr/>
        <a:lstStyle/>
        <a:p>
          <a:endParaRPr lang="id-ID"/>
        </a:p>
      </dgm:t>
    </dgm:pt>
    <dgm:pt modelId="{828CB1B4-847E-49ED-842F-1B08EBAD8AC6}" type="sibTrans" cxnId="{5898F855-A7F3-4C53-94B0-F865FEDA0307}">
      <dgm:prSet/>
      <dgm:spPr/>
      <dgm:t>
        <a:bodyPr/>
        <a:lstStyle/>
        <a:p>
          <a:endParaRPr lang="id-ID"/>
        </a:p>
      </dgm:t>
    </dgm:pt>
    <dgm:pt modelId="{FD479ABE-0DFD-451B-9828-144B0AF3E75E}" type="pres">
      <dgm:prSet presAssocID="{C5560C96-79EB-4C29-ACB7-79F8429794EF}" presName="linear" presStyleCnt="0">
        <dgm:presLayoutVars>
          <dgm:dir/>
          <dgm:animLvl val="lvl"/>
          <dgm:resizeHandles val="exact"/>
        </dgm:presLayoutVars>
      </dgm:prSet>
      <dgm:spPr/>
    </dgm:pt>
    <dgm:pt modelId="{70E30AF8-FDC2-4121-9FC4-99AA2416ABA8}" type="pres">
      <dgm:prSet presAssocID="{85A44D79-7E6F-40BC-AAFC-B47290352D69}" presName="parentLin" presStyleCnt="0"/>
      <dgm:spPr/>
    </dgm:pt>
    <dgm:pt modelId="{0550E89D-310E-40CA-89E3-228D63E95831}" type="pres">
      <dgm:prSet presAssocID="{85A44D79-7E6F-40BC-AAFC-B47290352D69}" presName="parentLeftMargin" presStyleLbl="node1" presStyleIdx="0" presStyleCnt="2"/>
      <dgm:spPr/>
    </dgm:pt>
    <dgm:pt modelId="{502FC6CD-BE0A-4D80-90DE-8776F090AD8F}" type="pres">
      <dgm:prSet presAssocID="{85A44D79-7E6F-40BC-AAFC-B47290352D6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2E0764E-1E8F-448D-8E5E-9BD9FB6749EC}" type="pres">
      <dgm:prSet presAssocID="{85A44D79-7E6F-40BC-AAFC-B47290352D69}" presName="negativeSpace" presStyleCnt="0"/>
      <dgm:spPr/>
    </dgm:pt>
    <dgm:pt modelId="{32F9C317-A5A6-484E-8241-DD977A1FE88F}" type="pres">
      <dgm:prSet presAssocID="{85A44D79-7E6F-40BC-AAFC-B47290352D69}" presName="childText" presStyleLbl="conFgAcc1" presStyleIdx="0" presStyleCnt="2">
        <dgm:presLayoutVars>
          <dgm:bulletEnabled val="1"/>
        </dgm:presLayoutVars>
      </dgm:prSet>
      <dgm:spPr/>
    </dgm:pt>
    <dgm:pt modelId="{8BE244CF-DEC0-4DE3-96A8-E011A91BB8C5}" type="pres">
      <dgm:prSet presAssocID="{0EA52CC7-71D5-441D-81B3-59A5E39E510A}" presName="spaceBetweenRectangles" presStyleCnt="0"/>
      <dgm:spPr/>
    </dgm:pt>
    <dgm:pt modelId="{E3304C53-5A61-4D42-813C-4E939CB66275}" type="pres">
      <dgm:prSet presAssocID="{81E2E704-2BE3-4E75-AF7F-5BAF9DFD30F1}" presName="parentLin" presStyleCnt="0"/>
      <dgm:spPr/>
    </dgm:pt>
    <dgm:pt modelId="{9FBFAE19-4172-452B-8D4E-AAF6144D6353}" type="pres">
      <dgm:prSet presAssocID="{81E2E704-2BE3-4E75-AF7F-5BAF9DFD30F1}" presName="parentLeftMargin" presStyleLbl="node1" presStyleIdx="0" presStyleCnt="2"/>
      <dgm:spPr/>
    </dgm:pt>
    <dgm:pt modelId="{234D2F07-833D-437E-8C46-EFF6E93C7818}" type="pres">
      <dgm:prSet presAssocID="{81E2E704-2BE3-4E75-AF7F-5BAF9DFD30F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69C43E4-293B-41EC-8AB3-1E5A765ADB3B}" type="pres">
      <dgm:prSet presAssocID="{81E2E704-2BE3-4E75-AF7F-5BAF9DFD30F1}" presName="negativeSpace" presStyleCnt="0"/>
      <dgm:spPr/>
    </dgm:pt>
    <dgm:pt modelId="{30E2DF1C-E1FE-40EE-95C6-1AE5B2D13E32}" type="pres">
      <dgm:prSet presAssocID="{81E2E704-2BE3-4E75-AF7F-5BAF9DFD30F1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5F07A300-E927-4BB3-A252-0D08BC5D1D8E}" srcId="{D5621467-68CD-435A-ACF5-3FFD26BEE388}" destId="{625ABC71-9B9E-4244-82A3-07B7AA790E44}" srcOrd="1" destOrd="0" parTransId="{1CD809A9-4C57-40D0-B65B-25F7FE10F026}" sibTransId="{719C8BB3-654C-40BC-B9FC-AA887E9DA144}"/>
    <dgm:cxn modelId="{79135C24-FE1D-4A0B-A001-A20B8911E950}" srcId="{D5621467-68CD-435A-ACF5-3FFD26BEE388}" destId="{A1F84317-8181-433D-825F-77A3A02693A5}" srcOrd="4" destOrd="0" parTransId="{61C6322B-F661-4F2C-B2FE-ED6F6C7698E8}" sibTransId="{21FA3760-4072-41FC-8244-DE3A96C2BCF8}"/>
    <dgm:cxn modelId="{53F8092A-F502-5A4A-A413-48003436F823}" type="presOf" srcId="{81E2E704-2BE3-4E75-AF7F-5BAF9DFD30F1}" destId="{9FBFAE19-4172-452B-8D4E-AAF6144D6353}" srcOrd="0" destOrd="0" presId="urn:microsoft.com/office/officeart/2005/8/layout/list1"/>
    <dgm:cxn modelId="{E18A8C2A-566B-439D-80C9-748E9AC33E51}" srcId="{D5621467-68CD-435A-ACF5-3FFD26BEE388}" destId="{07180820-4F12-4DB0-970D-3DDCCC329A9A}" srcOrd="3" destOrd="0" parTransId="{1404E8CF-70C8-4826-B5BE-19EBA26B03F9}" sibTransId="{3F37D4C7-32F6-4E3C-94A4-1430DB0A3AFA}"/>
    <dgm:cxn modelId="{57B7F52E-C324-439C-B7D1-8D24760E6408}" srcId="{C5560C96-79EB-4C29-ACB7-79F8429794EF}" destId="{81E2E704-2BE3-4E75-AF7F-5BAF9DFD30F1}" srcOrd="1" destOrd="0" parTransId="{44DBB976-2AD1-44F6-AFFB-6FC17BA6714A}" sibTransId="{08A7A30D-F793-4484-9C75-80B6D76C135C}"/>
    <dgm:cxn modelId="{EB0F4A3A-B6C6-5047-8D79-E2E9EB82AFEE}" type="presOf" srcId="{625ABC71-9B9E-4244-82A3-07B7AA790E44}" destId="{30E2DF1C-E1FE-40EE-95C6-1AE5B2D13E32}" srcOrd="0" destOrd="2" presId="urn:microsoft.com/office/officeart/2005/8/layout/list1"/>
    <dgm:cxn modelId="{696F9D5E-7AFC-4780-A818-8B13B8828494}" srcId="{D5621467-68CD-435A-ACF5-3FFD26BEE388}" destId="{12E5EAE1-1764-4B09-AD99-A5553CF08AE6}" srcOrd="2" destOrd="0" parTransId="{BAA37B25-E71F-4399-A378-F560376D4119}" sibTransId="{FD39183C-9B86-4658-A0E7-D575A6B8E9DF}"/>
    <dgm:cxn modelId="{420AB74A-CB0B-FE4C-9DF3-3AE0AAE2BD2F}" type="presOf" srcId="{85A44D79-7E6F-40BC-AAFC-B47290352D69}" destId="{0550E89D-310E-40CA-89E3-228D63E95831}" srcOrd="0" destOrd="0" presId="urn:microsoft.com/office/officeart/2005/8/layout/list1"/>
    <dgm:cxn modelId="{4AA5684F-CD28-8D44-9B09-05EB51415E1C}" type="presOf" srcId="{D5621467-68CD-435A-ACF5-3FFD26BEE388}" destId="{30E2DF1C-E1FE-40EE-95C6-1AE5B2D13E32}" srcOrd="0" destOrd="0" presId="urn:microsoft.com/office/officeart/2005/8/layout/list1"/>
    <dgm:cxn modelId="{F43CCF71-D6AC-D545-BD88-3C92B3155605}" type="presOf" srcId="{81E2E704-2BE3-4E75-AF7F-5BAF9DFD30F1}" destId="{234D2F07-833D-437E-8C46-EFF6E93C7818}" srcOrd="1" destOrd="0" presId="urn:microsoft.com/office/officeart/2005/8/layout/list1"/>
    <dgm:cxn modelId="{BACA0F52-AFD3-4B12-911F-348B94801DB6}" srcId="{85A44D79-7E6F-40BC-AAFC-B47290352D69}" destId="{29842A91-18F2-4F7F-A400-B9745B4FA055}" srcOrd="0" destOrd="0" parTransId="{EE2336B9-A479-4B9D-A6C9-FD354A09BB0D}" sibTransId="{D92C60E0-F910-48C7-B508-A5CBE54B8FA6}"/>
    <dgm:cxn modelId="{5898F855-A7F3-4C53-94B0-F865FEDA0307}" srcId="{D5621467-68CD-435A-ACF5-3FFD26BEE388}" destId="{39AD915D-5443-4076-81E6-638E35F35F79}" srcOrd="5" destOrd="0" parTransId="{6EF4DBB4-A2DF-4AFF-B14F-C5490EE512EB}" sibTransId="{828CB1B4-847E-49ED-842F-1B08EBAD8AC6}"/>
    <dgm:cxn modelId="{F7C2B47A-78DE-7C46-B085-F07DAB729045}" type="presOf" srcId="{85A44D79-7E6F-40BC-AAFC-B47290352D69}" destId="{502FC6CD-BE0A-4D80-90DE-8776F090AD8F}" srcOrd="1" destOrd="0" presId="urn:microsoft.com/office/officeart/2005/8/layout/list1"/>
    <dgm:cxn modelId="{75BCBE83-F66C-4BC5-8BF9-D0D51504C2C0}" srcId="{81E2E704-2BE3-4E75-AF7F-5BAF9DFD30F1}" destId="{D5621467-68CD-435A-ACF5-3FFD26BEE388}" srcOrd="0" destOrd="0" parTransId="{F5BD6CF0-DE34-4637-BC48-4F919F021540}" sibTransId="{5EE4B8D9-9401-448F-A3F7-4816547B504A}"/>
    <dgm:cxn modelId="{A72CE98B-AF26-6649-8014-E980B2DEBC07}" type="presOf" srcId="{07180820-4F12-4DB0-970D-3DDCCC329A9A}" destId="{30E2DF1C-E1FE-40EE-95C6-1AE5B2D13E32}" srcOrd="0" destOrd="4" presId="urn:microsoft.com/office/officeart/2005/8/layout/list1"/>
    <dgm:cxn modelId="{0FDA0B99-C95D-DB46-A4B8-F2D11CCB6EFF}" type="presOf" srcId="{C5560C96-79EB-4C29-ACB7-79F8429794EF}" destId="{FD479ABE-0DFD-451B-9828-144B0AF3E75E}" srcOrd="0" destOrd="0" presId="urn:microsoft.com/office/officeart/2005/8/layout/list1"/>
    <dgm:cxn modelId="{BCD50A9A-6AA0-D44A-ADBA-E3CF01AEB145}" type="presOf" srcId="{B38E33A5-FBC3-4AAD-9B93-ACC6DA6ED4F4}" destId="{30E2DF1C-E1FE-40EE-95C6-1AE5B2D13E32}" srcOrd="0" destOrd="1" presId="urn:microsoft.com/office/officeart/2005/8/layout/list1"/>
    <dgm:cxn modelId="{5F30E0A0-AB03-7940-9A01-182D4CD17C51}" type="presOf" srcId="{A1F84317-8181-433D-825F-77A3A02693A5}" destId="{30E2DF1C-E1FE-40EE-95C6-1AE5B2D13E32}" srcOrd="0" destOrd="5" presId="urn:microsoft.com/office/officeart/2005/8/layout/list1"/>
    <dgm:cxn modelId="{ACCD98AC-8C25-6E4F-B668-8D1E2BAE621E}" type="presOf" srcId="{39AD915D-5443-4076-81E6-638E35F35F79}" destId="{30E2DF1C-E1FE-40EE-95C6-1AE5B2D13E32}" srcOrd="0" destOrd="6" presId="urn:microsoft.com/office/officeart/2005/8/layout/list1"/>
    <dgm:cxn modelId="{C7AF10C1-298D-4D04-B54D-7F7E041603A2}" srcId="{D5621467-68CD-435A-ACF5-3FFD26BEE388}" destId="{B38E33A5-FBC3-4AAD-9B93-ACC6DA6ED4F4}" srcOrd="0" destOrd="0" parTransId="{3136AEB7-D18D-4E4C-A8BF-9F8CEB7B6108}" sibTransId="{F6162407-22E2-43DF-A5BC-6D5AE0B89836}"/>
    <dgm:cxn modelId="{6E1816C6-ECD6-41E5-8145-298FFA292955}" srcId="{C5560C96-79EB-4C29-ACB7-79F8429794EF}" destId="{85A44D79-7E6F-40BC-AAFC-B47290352D69}" srcOrd="0" destOrd="0" parTransId="{A32ACFAB-80E9-448F-8865-F46932FA374F}" sibTransId="{0EA52CC7-71D5-441D-81B3-59A5E39E510A}"/>
    <dgm:cxn modelId="{907BD1C8-5B43-504F-B8CD-41B5976051FA}" type="presOf" srcId="{29842A91-18F2-4F7F-A400-B9745B4FA055}" destId="{32F9C317-A5A6-484E-8241-DD977A1FE88F}" srcOrd="0" destOrd="0" presId="urn:microsoft.com/office/officeart/2005/8/layout/list1"/>
    <dgm:cxn modelId="{C60B19DF-0941-6247-8F92-A5ACC8FDCF73}" type="presOf" srcId="{12E5EAE1-1764-4B09-AD99-A5553CF08AE6}" destId="{30E2DF1C-E1FE-40EE-95C6-1AE5B2D13E32}" srcOrd="0" destOrd="3" presId="urn:microsoft.com/office/officeart/2005/8/layout/list1"/>
    <dgm:cxn modelId="{6A98F955-1DBE-3745-A2F9-371808618BA0}" type="presParOf" srcId="{FD479ABE-0DFD-451B-9828-144B0AF3E75E}" destId="{70E30AF8-FDC2-4121-9FC4-99AA2416ABA8}" srcOrd="0" destOrd="0" presId="urn:microsoft.com/office/officeart/2005/8/layout/list1"/>
    <dgm:cxn modelId="{509EDA03-7AA4-D84F-8F61-7E41815A65A4}" type="presParOf" srcId="{70E30AF8-FDC2-4121-9FC4-99AA2416ABA8}" destId="{0550E89D-310E-40CA-89E3-228D63E95831}" srcOrd="0" destOrd="0" presId="urn:microsoft.com/office/officeart/2005/8/layout/list1"/>
    <dgm:cxn modelId="{69A69ACA-7FDA-E34D-8EB4-C3E140F3E5A7}" type="presParOf" srcId="{70E30AF8-FDC2-4121-9FC4-99AA2416ABA8}" destId="{502FC6CD-BE0A-4D80-90DE-8776F090AD8F}" srcOrd="1" destOrd="0" presId="urn:microsoft.com/office/officeart/2005/8/layout/list1"/>
    <dgm:cxn modelId="{A9F5CB4F-2BB9-7542-AD72-05711D1D18D5}" type="presParOf" srcId="{FD479ABE-0DFD-451B-9828-144B0AF3E75E}" destId="{C2E0764E-1E8F-448D-8E5E-9BD9FB6749EC}" srcOrd="1" destOrd="0" presId="urn:microsoft.com/office/officeart/2005/8/layout/list1"/>
    <dgm:cxn modelId="{3A2674B0-EA2D-924B-8080-39D082A56026}" type="presParOf" srcId="{FD479ABE-0DFD-451B-9828-144B0AF3E75E}" destId="{32F9C317-A5A6-484E-8241-DD977A1FE88F}" srcOrd="2" destOrd="0" presId="urn:microsoft.com/office/officeart/2005/8/layout/list1"/>
    <dgm:cxn modelId="{DBA2AA47-892B-AB48-AA4A-0C46FE831858}" type="presParOf" srcId="{FD479ABE-0DFD-451B-9828-144B0AF3E75E}" destId="{8BE244CF-DEC0-4DE3-96A8-E011A91BB8C5}" srcOrd="3" destOrd="0" presId="urn:microsoft.com/office/officeart/2005/8/layout/list1"/>
    <dgm:cxn modelId="{377778DE-19F3-B64F-B232-2C6DB2E8F374}" type="presParOf" srcId="{FD479ABE-0DFD-451B-9828-144B0AF3E75E}" destId="{E3304C53-5A61-4D42-813C-4E939CB66275}" srcOrd="4" destOrd="0" presId="urn:microsoft.com/office/officeart/2005/8/layout/list1"/>
    <dgm:cxn modelId="{1D3FC173-5B97-2F4D-8631-A0E4446B30E2}" type="presParOf" srcId="{E3304C53-5A61-4D42-813C-4E939CB66275}" destId="{9FBFAE19-4172-452B-8D4E-AAF6144D6353}" srcOrd="0" destOrd="0" presId="urn:microsoft.com/office/officeart/2005/8/layout/list1"/>
    <dgm:cxn modelId="{8DD5B74F-1BB6-CE40-97B7-C008D8C5D739}" type="presParOf" srcId="{E3304C53-5A61-4D42-813C-4E939CB66275}" destId="{234D2F07-833D-437E-8C46-EFF6E93C7818}" srcOrd="1" destOrd="0" presId="urn:microsoft.com/office/officeart/2005/8/layout/list1"/>
    <dgm:cxn modelId="{BAE2DBE5-A755-9A4A-819A-FE3362122BA3}" type="presParOf" srcId="{FD479ABE-0DFD-451B-9828-144B0AF3E75E}" destId="{F69C43E4-293B-41EC-8AB3-1E5A765ADB3B}" srcOrd="5" destOrd="0" presId="urn:microsoft.com/office/officeart/2005/8/layout/list1"/>
    <dgm:cxn modelId="{B6E72E61-DA40-9446-B908-1EDCF629556D}" type="presParOf" srcId="{FD479ABE-0DFD-451B-9828-144B0AF3E75E}" destId="{30E2DF1C-E1FE-40EE-95C6-1AE5B2D13E3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560C96-79EB-4C29-ACB7-79F8429794EF}" type="doc">
      <dgm:prSet loTypeId="urn:microsoft.com/office/officeart/2005/8/layout/list1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id-ID"/>
        </a:p>
      </dgm:t>
    </dgm:pt>
    <dgm:pt modelId="{85A44D79-7E6F-40BC-AAFC-B47290352D69}">
      <dgm:prSet phldrT="[Text]"/>
      <dgm:spPr/>
      <dgm:t>
        <a:bodyPr/>
        <a:lstStyle/>
        <a:p>
          <a:r>
            <a:rPr lang="id-ID" dirty="0"/>
            <a:t>Laporan Akuntabilitas </a:t>
          </a:r>
          <a:r>
            <a:rPr lang="id-ID"/>
            <a:t>Kinerja (LAKIP</a:t>
          </a:r>
          <a:r>
            <a:rPr lang="id-ID" dirty="0"/>
            <a:t>)</a:t>
          </a:r>
        </a:p>
      </dgm:t>
    </dgm:pt>
    <dgm:pt modelId="{A32ACFAB-80E9-448F-8865-F46932FA374F}" type="parTrans" cxnId="{6E1816C6-ECD6-41E5-8145-298FFA292955}">
      <dgm:prSet/>
      <dgm:spPr/>
      <dgm:t>
        <a:bodyPr/>
        <a:lstStyle/>
        <a:p>
          <a:endParaRPr lang="id-ID"/>
        </a:p>
      </dgm:t>
    </dgm:pt>
    <dgm:pt modelId="{0EA52CC7-71D5-441D-81B3-59A5E39E510A}" type="sibTrans" cxnId="{6E1816C6-ECD6-41E5-8145-298FFA292955}">
      <dgm:prSet/>
      <dgm:spPr/>
      <dgm:t>
        <a:bodyPr/>
        <a:lstStyle/>
        <a:p>
          <a:endParaRPr lang="id-ID"/>
        </a:p>
      </dgm:t>
    </dgm:pt>
    <dgm:pt modelId="{39AD915D-5443-4076-81E6-638E35F35F79}">
      <dgm:prSet phldrT="[Text]"/>
      <dgm:spPr/>
      <dgm:t>
        <a:bodyPr/>
        <a:lstStyle/>
        <a:p>
          <a:r>
            <a:rPr lang="id-ID" dirty="0"/>
            <a:t>L</a:t>
          </a:r>
          <a:r>
            <a:rPr lang="fi-FI" dirty="0"/>
            <a:t>aporan kinerja tahunan yang </a:t>
          </a:r>
          <a:r>
            <a:rPr lang="fi-FI" dirty="0" err="1"/>
            <a:t>berisi</a:t>
          </a:r>
          <a:r>
            <a:rPr lang="id-ID" dirty="0"/>
            <a:t> pertanggungjawaban kinerja suatu instansi dalam mencapai tujuan/sasaran strategis instansi</a:t>
          </a:r>
        </a:p>
      </dgm:t>
    </dgm:pt>
    <dgm:pt modelId="{6EF4DBB4-A2DF-4AFF-B14F-C5490EE512EB}" type="parTrans" cxnId="{5898F855-A7F3-4C53-94B0-F865FEDA0307}">
      <dgm:prSet/>
      <dgm:spPr/>
      <dgm:t>
        <a:bodyPr/>
        <a:lstStyle/>
        <a:p>
          <a:endParaRPr lang="id-ID"/>
        </a:p>
      </dgm:t>
    </dgm:pt>
    <dgm:pt modelId="{828CB1B4-847E-49ED-842F-1B08EBAD8AC6}" type="sibTrans" cxnId="{5898F855-A7F3-4C53-94B0-F865FEDA0307}">
      <dgm:prSet/>
      <dgm:spPr/>
      <dgm:t>
        <a:bodyPr/>
        <a:lstStyle/>
        <a:p>
          <a:endParaRPr lang="id-ID"/>
        </a:p>
      </dgm:t>
    </dgm:pt>
    <dgm:pt modelId="{8C3C5860-7B65-4E7C-BDA3-D7BFDD9B3A0F}">
      <dgm:prSet phldrT="[Text]"/>
      <dgm:spPr/>
      <dgm:t>
        <a:bodyPr/>
        <a:lstStyle/>
        <a:p>
          <a:r>
            <a:rPr lang="id-ID" dirty="0"/>
            <a:t>Laporan Akuntabilitas ini harus dapat diakses masyarakat dengan mudah</a:t>
          </a:r>
        </a:p>
      </dgm:t>
    </dgm:pt>
    <dgm:pt modelId="{F71FB862-915B-4003-9EC2-9E610175AA40}" type="sibTrans" cxnId="{7E44CA87-5113-4945-9B7E-1CC58D3D3F1C}">
      <dgm:prSet/>
      <dgm:spPr/>
      <dgm:t>
        <a:bodyPr/>
        <a:lstStyle/>
        <a:p>
          <a:endParaRPr lang="id-ID"/>
        </a:p>
      </dgm:t>
    </dgm:pt>
    <dgm:pt modelId="{DA35B722-26F7-4BB6-8C77-3D50FB3D544A}" type="parTrans" cxnId="{7E44CA87-5113-4945-9B7E-1CC58D3D3F1C}">
      <dgm:prSet/>
      <dgm:spPr/>
      <dgm:t>
        <a:bodyPr/>
        <a:lstStyle/>
        <a:p>
          <a:endParaRPr lang="id-ID"/>
        </a:p>
      </dgm:t>
    </dgm:pt>
    <dgm:pt modelId="{E311C967-DF17-4C76-8D27-6D202C98F5A5}">
      <dgm:prSet phldrT="[Text]"/>
      <dgm:spPr/>
      <dgm:t>
        <a:bodyPr/>
        <a:lstStyle/>
        <a:p>
          <a:r>
            <a:rPr lang="id-ID" dirty="0"/>
            <a:t>Mengungkapkan keberhasilan/kegagalan, upaya mencapainya, tantangan/hambatan, dan strategi ke depan.</a:t>
          </a:r>
        </a:p>
      </dgm:t>
    </dgm:pt>
    <dgm:pt modelId="{E376D602-B8C2-4BFC-976C-EEB97F8CDFF6}" type="sibTrans" cxnId="{C122F272-A4B1-4D9B-B017-6E8E99D8744D}">
      <dgm:prSet/>
      <dgm:spPr/>
      <dgm:t>
        <a:bodyPr/>
        <a:lstStyle/>
        <a:p>
          <a:endParaRPr lang="id-ID"/>
        </a:p>
      </dgm:t>
    </dgm:pt>
    <dgm:pt modelId="{62C6667B-F769-4BB3-92F6-D1BF0420DA3D}" type="parTrans" cxnId="{C122F272-A4B1-4D9B-B017-6E8E99D8744D}">
      <dgm:prSet/>
      <dgm:spPr/>
      <dgm:t>
        <a:bodyPr/>
        <a:lstStyle/>
        <a:p>
          <a:endParaRPr lang="id-ID"/>
        </a:p>
      </dgm:t>
    </dgm:pt>
    <dgm:pt modelId="{FD479ABE-0DFD-451B-9828-144B0AF3E75E}" type="pres">
      <dgm:prSet presAssocID="{C5560C96-79EB-4C29-ACB7-79F8429794EF}" presName="linear" presStyleCnt="0">
        <dgm:presLayoutVars>
          <dgm:dir/>
          <dgm:animLvl val="lvl"/>
          <dgm:resizeHandles val="exact"/>
        </dgm:presLayoutVars>
      </dgm:prSet>
      <dgm:spPr/>
    </dgm:pt>
    <dgm:pt modelId="{70E30AF8-FDC2-4121-9FC4-99AA2416ABA8}" type="pres">
      <dgm:prSet presAssocID="{85A44D79-7E6F-40BC-AAFC-B47290352D69}" presName="parentLin" presStyleCnt="0"/>
      <dgm:spPr/>
    </dgm:pt>
    <dgm:pt modelId="{0550E89D-310E-40CA-89E3-228D63E95831}" type="pres">
      <dgm:prSet presAssocID="{85A44D79-7E6F-40BC-AAFC-B47290352D69}" presName="parentLeftMargin" presStyleLbl="node1" presStyleIdx="0" presStyleCnt="1"/>
      <dgm:spPr/>
    </dgm:pt>
    <dgm:pt modelId="{502FC6CD-BE0A-4D80-90DE-8776F090AD8F}" type="pres">
      <dgm:prSet presAssocID="{85A44D79-7E6F-40BC-AAFC-B47290352D69}" presName="parentText" presStyleLbl="node1" presStyleIdx="0" presStyleCnt="1" custScaleX="134547" custLinFactNeighborX="-44548">
        <dgm:presLayoutVars>
          <dgm:chMax val="0"/>
          <dgm:bulletEnabled val="1"/>
        </dgm:presLayoutVars>
      </dgm:prSet>
      <dgm:spPr/>
    </dgm:pt>
    <dgm:pt modelId="{C2E0764E-1E8F-448D-8E5E-9BD9FB6749EC}" type="pres">
      <dgm:prSet presAssocID="{85A44D79-7E6F-40BC-AAFC-B47290352D69}" presName="negativeSpace" presStyleCnt="0"/>
      <dgm:spPr/>
    </dgm:pt>
    <dgm:pt modelId="{32F9C317-A5A6-484E-8241-DD977A1FE88F}" type="pres">
      <dgm:prSet presAssocID="{85A44D79-7E6F-40BC-AAFC-B47290352D69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D8D4A024-37C9-A745-9BC1-B53E1E8BE445}" type="presOf" srcId="{39AD915D-5443-4076-81E6-638E35F35F79}" destId="{32F9C317-A5A6-484E-8241-DD977A1FE88F}" srcOrd="0" destOrd="0" presId="urn:microsoft.com/office/officeart/2005/8/layout/list1"/>
    <dgm:cxn modelId="{E0C35228-6E4D-4B40-B102-F0750B5ACB34}" type="presOf" srcId="{C5560C96-79EB-4C29-ACB7-79F8429794EF}" destId="{FD479ABE-0DFD-451B-9828-144B0AF3E75E}" srcOrd="0" destOrd="0" presId="urn:microsoft.com/office/officeart/2005/8/layout/list1"/>
    <dgm:cxn modelId="{C122F272-A4B1-4D9B-B017-6E8E99D8744D}" srcId="{85A44D79-7E6F-40BC-AAFC-B47290352D69}" destId="{E311C967-DF17-4C76-8D27-6D202C98F5A5}" srcOrd="1" destOrd="0" parTransId="{62C6667B-F769-4BB3-92F6-D1BF0420DA3D}" sibTransId="{E376D602-B8C2-4BFC-976C-EEB97F8CDFF6}"/>
    <dgm:cxn modelId="{5898F855-A7F3-4C53-94B0-F865FEDA0307}" srcId="{85A44D79-7E6F-40BC-AAFC-B47290352D69}" destId="{39AD915D-5443-4076-81E6-638E35F35F79}" srcOrd="0" destOrd="0" parTransId="{6EF4DBB4-A2DF-4AFF-B14F-C5490EE512EB}" sibTransId="{828CB1B4-847E-49ED-842F-1B08EBAD8AC6}"/>
    <dgm:cxn modelId="{7E44CA87-5113-4945-9B7E-1CC58D3D3F1C}" srcId="{85A44D79-7E6F-40BC-AAFC-B47290352D69}" destId="{8C3C5860-7B65-4E7C-BDA3-D7BFDD9B3A0F}" srcOrd="2" destOrd="0" parTransId="{DA35B722-26F7-4BB6-8C77-3D50FB3D544A}" sibTransId="{F71FB862-915B-4003-9EC2-9E610175AA40}"/>
    <dgm:cxn modelId="{E8045DA5-9629-E24D-B52B-625957FD9135}" type="presOf" srcId="{85A44D79-7E6F-40BC-AAFC-B47290352D69}" destId="{502FC6CD-BE0A-4D80-90DE-8776F090AD8F}" srcOrd="1" destOrd="0" presId="urn:microsoft.com/office/officeart/2005/8/layout/list1"/>
    <dgm:cxn modelId="{B6F0DFC3-520C-D146-A67D-5C67B2114141}" type="presOf" srcId="{85A44D79-7E6F-40BC-AAFC-B47290352D69}" destId="{0550E89D-310E-40CA-89E3-228D63E95831}" srcOrd="0" destOrd="0" presId="urn:microsoft.com/office/officeart/2005/8/layout/list1"/>
    <dgm:cxn modelId="{1A7144C5-42DC-7B4B-ACF3-0EEA47A54C26}" type="presOf" srcId="{E311C967-DF17-4C76-8D27-6D202C98F5A5}" destId="{32F9C317-A5A6-484E-8241-DD977A1FE88F}" srcOrd="0" destOrd="1" presId="urn:microsoft.com/office/officeart/2005/8/layout/list1"/>
    <dgm:cxn modelId="{6E1816C6-ECD6-41E5-8145-298FFA292955}" srcId="{C5560C96-79EB-4C29-ACB7-79F8429794EF}" destId="{85A44D79-7E6F-40BC-AAFC-B47290352D69}" srcOrd="0" destOrd="0" parTransId="{A32ACFAB-80E9-448F-8865-F46932FA374F}" sibTransId="{0EA52CC7-71D5-441D-81B3-59A5E39E510A}"/>
    <dgm:cxn modelId="{18A946EB-7DA7-314F-A1BC-9316D855D216}" type="presOf" srcId="{8C3C5860-7B65-4E7C-BDA3-D7BFDD9B3A0F}" destId="{32F9C317-A5A6-484E-8241-DD977A1FE88F}" srcOrd="0" destOrd="2" presId="urn:microsoft.com/office/officeart/2005/8/layout/list1"/>
    <dgm:cxn modelId="{7CEB123F-5D3B-6F4A-845F-2384187CC6CA}" type="presParOf" srcId="{FD479ABE-0DFD-451B-9828-144B0AF3E75E}" destId="{70E30AF8-FDC2-4121-9FC4-99AA2416ABA8}" srcOrd="0" destOrd="0" presId="urn:microsoft.com/office/officeart/2005/8/layout/list1"/>
    <dgm:cxn modelId="{FEA13547-1B0D-7940-8F20-8303B8C3B9D4}" type="presParOf" srcId="{70E30AF8-FDC2-4121-9FC4-99AA2416ABA8}" destId="{0550E89D-310E-40CA-89E3-228D63E95831}" srcOrd="0" destOrd="0" presId="urn:microsoft.com/office/officeart/2005/8/layout/list1"/>
    <dgm:cxn modelId="{7E2A2CB5-2E5F-304B-A125-FB14D07440C9}" type="presParOf" srcId="{70E30AF8-FDC2-4121-9FC4-99AA2416ABA8}" destId="{502FC6CD-BE0A-4D80-90DE-8776F090AD8F}" srcOrd="1" destOrd="0" presId="urn:microsoft.com/office/officeart/2005/8/layout/list1"/>
    <dgm:cxn modelId="{33ADB17F-484D-3441-AFDF-CC53C0B217CB}" type="presParOf" srcId="{FD479ABE-0DFD-451B-9828-144B0AF3E75E}" destId="{C2E0764E-1E8F-448D-8E5E-9BD9FB6749EC}" srcOrd="1" destOrd="0" presId="urn:microsoft.com/office/officeart/2005/8/layout/list1"/>
    <dgm:cxn modelId="{D4B2C6DF-DF48-2741-85D0-DD80BE517BED}" type="presParOf" srcId="{FD479ABE-0DFD-451B-9828-144B0AF3E75E}" destId="{32F9C317-A5A6-484E-8241-DD977A1FE88F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AFC5785-4A40-47B8-B392-CF7160913ECF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BD768AA1-6E0D-40CB-BBC7-489A55C4AB00}">
      <dgm:prSet phldrT="[Text]"/>
      <dgm:spPr>
        <a:solidFill>
          <a:schemeClr val="accent5">
            <a:lumMod val="60000"/>
            <a:lumOff val="40000"/>
            <a:alpha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id-ID" dirty="0">
              <a:solidFill>
                <a:schemeClr val="bg1"/>
              </a:solidFill>
            </a:rPr>
            <a:t>Indikator Kinerja Utama</a:t>
          </a:r>
        </a:p>
      </dgm:t>
    </dgm:pt>
    <dgm:pt modelId="{DB89ED3F-F1BD-4590-8B64-A4B22E676D13}" type="parTrans" cxnId="{CA053159-9C2D-4F39-9DE1-9391ED446976}">
      <dgm:prSet/>
      <dgm:spPr/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059A875B-D3FC-4990-B530-0D840579DF60}" type="sibTrans" cxnId="{CA053159-9C2D-4F39-9DE1-9391ED446976}">
      <dgm:prSet/>
      <dgm:spPr/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2A2B01AF-A019-43B5-B29A-EBE319FE6DE6}">
      <dgm:prSet phldrT="[Text]"/>
      <dgm:spPr>
        <a:solidFill>
          <a:srgbClr val="31859C"/>
        </a:solidFill>
      </dgm:spPr>
      <dgm:t>
        <a:bodyPr/>
        <a:lstStyle/>
        <a:p>
          <a:r>
            <a:rPr lang="id-ID" dirty="0">
              <a:solidFill>
                <a:schemeClr val="bg1"/>
              </a:solidFill>
            </a:rPr>
            <a:t>Mengacu pada tugas fungsi utama</a:t>
          </a:r>
        </a:p>
      </dgm:t>
    </dgm:pt>
    <dgm:pt modelId="{0B669ABE-555A-4898-9037-09FC067464FF}" type="parTrans" cxnId="{838D4921-2CB9-401C-999D-00143A5B6738}">
      <dgm:prSet/>
      <dgm:spPr/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044C31A0-ABC8-468A-8F21-C1682F1491CD}" type="sibTrans" cxnId="{838D4921-2CB9-401C-999D-00143A5B6738}">
      <dgm:prSet/>
      <dgm:spPr/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2B9B8837-60F8-4295-A710-7FF23C9B6C6D}">
      <dgm:prSet phldrT="[Text]"/>
      <dgm:spPr>
        <a:solidFill>
          <a:srgbClr val="31859C"/>
        </a:solidFill>
      </dgm:spPr>
      <dgm:t>
        <a:bodyPr/>
        <a:lstStyle/>
        <a:p>
          <a:r>
            <a:rPr lang="id-ID" dirty="0">
              <a:solidFill>
                <a:schemeClr val="bg1"/>
              </a:solidFill>
            </a:rPr>
            <a:t>Sesuai dengan kemampuan/ kebutuhan</a:t>
          </a:r>
        </a:p>
      </dgm:t>
    </dgm:pt>
    <dgm:pt modelId="{937434D2-FED2-47F1-AC75-23EF968D6530}" type="parTrans" cxnId="{E0A0F2E4-AC07-42A4-8768-5622C3F67CE3}">
      <dgm:prSet/>
      <dgm:spPr/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E97F7653-B431-4A28-BB32-66C13B7D8131}" type="sibTrans" cxnId="{E0A0F2E4-AC07-42A4-8768-5622C3F67CE3}">
      <dgm:prSet/>
      <dgm:spPr/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C85B2830-A52E-4E7C-B9E5-33BF670244E3}">
      <dgm:prSet phldrT="[Text]"/>
      <dgm:spPr>
        <a:solidFill>
          <a:schemeClr val="accent5">
            <a:lumMod val="60000"/>
            <a:lumOff val="40000"/>
            <a:alpha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id-ID" dirty="0">
              <a:solidFill>
                <a:schemeClr val="bg1"/>
              </a:solidFill>
            </a:rPr>
            <a:t>Indikator Kinerja Kunci</a:t>
          </a:r>
        </a:p>
      </dgm:t>
    </dgm:pt>
    <dgm:pt modelId="{05C821C1-8979-477A-9E34-E4A913B134A5}" type="parTrans" cxnId="{5A580D1F-5794-4EDF-A5CB-226CCE08D3D4}">
      <dgm:prSet/>
      <dgm:spPr/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4246C704-409D-48DD-81DD-08144746B694}" type="sibTrans" cxnId="{5A580D1F-5794-4EDF-A5CB-226CCE08D3D4}">
      <dgm:prSet/>
      <dgm:spPr/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FDD0AD3F-F123-4F48-8355-AA009B3C27D6}">
      <dgm:prSet phldrT="[Text]"/>
      <dgm:spPr>
        <a:solidFill>
          <a:srgbClr val="31859C"/>
        </a:solidFill>
      </dgm:spPr>
      <dgm:t>
        <a:bodyPr/>
        <a:lstStyle/>
        <a:p>
          <a:r>
            <a:rPr lang="id-ID" dirty="0">
              <a:solidFill>
                <a:schemeClr val="bg1"/>
              </a:solidFill>
            </a:rPr>
            <a:t>Menggambarkan urusan wajib/ pilihan</a:t>
          </a:r>
        </a:p>
      </dgm:t>
    </dgm:pt>
    <dgm:pt modelId="{7E068764-AFCB-49BA-9FF4-1403257D9457}" type="parTrans" cxnId="{E9C62D3A-7F07-4E39-90E8-BCE33B219DC0}">
      <dgm:prSet/>
      <dgm:spPr/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E9A056B3-84CA-4430-A116-F907B444525F}" type="sibTrans" cxnId="{E9C62D3A-7F07-4E39-90E8-BCE33B219DC0}">
      <dgm:prSet/>
      <dgm:spPr/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7C025593-B257-4C9E-A97E-8D38EC51DF13}">
      <dgm:prSet phldrT="[Text]"/>
      <dgm:spPr>
        <a:solidFill>
          <a:srgbClr val="31859C"/>
        </a:solidFill>
      </dgm:spPr>
      <dgm:t>
        <a:bodyPr/>
        <a:lstStyle/>
        <a:p>
          <a:r>
            <a:rPr lang="id-ID" dirty="0">
              <a:solidFill>
                <a:schemeClr val="bg1"/>
              </a:solidFill>
            </a:rPr>
            <a:t>Didasarkan pada Standar Pelayanan Minimal (SPM)</a:t>
          </a:r>
        </a:p>
      </dgm:t>
    </dgm:pt>
    <dgm:pt modelId="{5A03CF1B-FB73-435F-952F-2D9BA9353A11}" type="parTrans" cxnId="{97EDEC4F-F031-4701-B7AB-573275594439}">
      <dgm:prSet/>
      <dgm:spPr/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81C137A2-20AF-44BA-881D-16CF26BCB138}" type="sibTrans" cxnId="{97EDEC4F-F031-4701-B7AB-573275594439}">
      <dgm:prSet/>
      <dgm:spPr/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B4160303-CB55-4ECF-949D-079CAA2A8063}">
      <dgm:prSet phldrT="[Text]"/>
      <dgm:spPr>
        <a:solidFill>
          <a:srgbClr val="31859C"/>
        </a:solidFill>
      </dgm:spPr>
      <dgm:t>
        <a:bodyPr/>
        <a:lstStyle/>
        <a:p>
          <a:r>
            <a:rPr lang="id-ID" dirty="0">
              <a:solidFill>
                <a:schemeClr val="bg1"/>
              </a:solidFill>
            </a:rPr>
            <a:t>Setiap daerah memiliki IKK yang sama dengan target berbeda</a:t>
          </a:r>
        </a:p>
      </dgm:t>
    </dgm:pt>
    <dgm:pt modelId="{0C1FC421-D887-4573-98A9-7A29B8CAAEA3}" type="parTrans" cxnId="{A40E67C6-5B20-4258-A93B-090E4E6E5A8A}">
      <dgm:prSet/>
      <dgm:spPr/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D626123C-021C-4791-9819-052FCC4D6946}" type="sibTrans" cxnId="{A40E67C6-5B20-4258-A93B-090E4E6E5A8A}">
      <dgm:prSet/>
      <dgm:spPr/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C2EEE265-8BBF-4CB1-BA0C-0E5C45B462A9}">
      <dgm:prSet phldrT="[Text]"/>
      <dgm:spPr>
        <a:solidFill>
          <a:srgbClr val="31859C"/>
        </a:solidFill>
      </dgm:spPr>
      <dgm:t>
        <a:bodyPr/>
        <a:lstStyle/>
        <a:p>
          <a:r>
            <a:rPr lang="id-ID" dirty="0">
              <a:solidFill>
                <a:schemeClr val="bg1"/>
              </a:solidFill>
            </a:rPr>
            <a:t>Menggambarkan perbedaan antardaerah</a:t>
          </a:r>
        </a:p>
      </dgm:t>
    </dgm:pt>
    <dgm:pt modelId="{7D2338DB-7965-459C-9B7B-B88F1164E888}" type="parTrans" cxnId="{17E5C279-CB2A-49F5-A6EC-2D0719856332}">
      <dgm:prSet/>
      <dgm:spPr/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B2BD846A-7E1B-4E75-95D0-13D0874C0CDA}" type="sibTrans" cxnId="{17E5C279-CB2A-49F5-A6EC-2D0719856332}">
      <dgm:prSet/>
      <dgm:spPr/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FA229E0F-047F-4E07-BB93-819910022CE7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id-ID" dirty="0">
              <a:solidFill>
                <a:schemeClr val="bg1"/>
              </a:solidFill>
            </a:rPr>
            <a:t>Ditetapkan oleh masing-masing daerah</a:t>
          </a:r>
        </a:p>
      </dgm:t>
    </dgm:pt>
    <dgm:pt modelId="{CF2B115E-FDDA-4C5C-9C97-76B281988062}" type="parTrans" cxnId="{7BA86D92-FFC5-441D-9BF5-DBF3F8A62E70}">
      <dgm:prSet/>
      <dgm:spPr/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570E9E42-BEE1-4720-B9BA-5DF0ADA1CB3B}" type="sibTrans" cxnId="{7BA86D92-FFC5-441D-9BF5-DBF3F8A62E70}">
      <dgm:prSet/>
      <dgm:spPr/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6D083871-4303-454A-887E-B0F1EC9CD687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id-ID" dirty="0">
              <a:solidFill>
                <a:schemeClr val="bg1"/>
              </a:solidFill>
            </a:rPr>
            <a:t>Ditetapkan oleh Kemendagri</a:t>
          </a:r>
        </a:p>
      </dgm:t>
    </dgm:pt>
    <dgm:pt modelId="{EA2B201F-821D-42D9-BE03-BD7558EED1A3}" type="parTrans" cxnId="{69951C35-40B9-461F-8DFF-B8F7DC4A43B6}">
      <dgm:prSet/>
      <dgm:spPr/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BF5125EE-507A-468B-93F9-159696AA59D2}" type="sibTrans" cxnId="{69951C35-40B9-461F-8DFF-B8F7DC4A43B6}">
      <dgm:prSet/>
      <dgm:spPr/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6F1D512E-5CCA-4932-AF8A-492D1112738D}" type="pres">
      <dgm:prSet presAssocID="{1AFC5785-4A40-47B8-B392-CF7160913ECF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2FD6E13E-EA9B-4F0D-A48B-7AA8A96F09AD}" type="pres">
      <dgm:prSet presAssocID="{1AFC5785-4A40-47B8-B392-CF7160913ECF}" presName="dummyMaxCanvas" presStyleCnt="0"/>
      <dgm:spPr/>
    </dgm:pt>
    <dgm:pt modelId="{EE8FE468-BCFB-49FD-8748-471F88959532}" type="pres">
      <dgm:prSet presAssocID="{1AFC5785-4A40-47B8-B392-CF7160913ECF}" presName="parentComposite" presStyleCnt="0"/>
      <dgm:spPr/>
    </dgm:pt>
    <dgm:pt modelId="{3C3F19A8-C352-4251-B0AB-F288D378C5C9}" type="pres">
      <dgm:prSet presAssocID="{1AFC5785-4A40-47B8-B392-CF7160913ECF}" presName="parent1" presStyleLbl="alignAccFollowNode1" presStyleIdx="0" presStyleCnt="4">
        <dgm:presLayoutVars>
          <dgm:chMax val="4"/>
        </dgm:presLayoutVars>
      </dgm:prSet>
      <dgm:spPr/>
    </dgm:pt>
    <dgm:pt modelId="{66096B09-FD3C-40DE-9169-51F7D2560B61}" type="pres">
      <dgm:prSet presAssocID="{1AFC5785-4A40-47B8-B392-CF7160913ECF}" presName="parent2" presStyleLbl="alignAccFollowNode1" presStyleIdx="1" presStyleCnt="4">
        <dgm:presLayoutVars>
          <dgm:chMax val="4"/>
        </dgm:presLayoutVars>
      </dgm:prSet>
      <dgm:spPr/>
    </dgm:pt>
    <dgm:pt modelId="{52F87333-919D-4249-A1B5-2AB9E302A1D0}" type="pres">
      <dgm:prSet presAssocID="{1AFC5785-4A40-47B8-B392-CF7160913ECF}" presName="childrenComposite" presStyleCnt="0"/>
      <dgm:spPr/>
    </dgm:pt>
    <dgm:pt modelId="{369D1317-E805-4F2E-9472-131E93544A87}" type="pres">
      <dgm:prSet presAssocID="{1AFC5785-4A40-47B8-B392-CF7160913ECF}" presName="dummyMaxCanvas_ChildArea" presStyleCnt="0"/>
      <dgm:spPr/>
    </dgm:pt>
    <dgm:pt modelId="{5BD276A8-4649-4600-A663-33A89ED1B4CD}" type="pres">
      <dgm:prSet presAssocID="{1AFC5785-4A40-47B8-B392-CF7160913ECF}" presName="fulcrum" presStyleLbl="alignAccFollowNode1" presStyleIdx="2" presStyleCnt="4"/>
      <dgm:spPr>
        <a:solidFill>
          <a:schemeClr val="accent2">
            <a:lumMod val="75000"/>
            <a:alpha val="90000"/>
          </a:schemeClr>
        </a:solidFill>
      </dgm:spPr>
    </dgm:pt>
    <dgm:pt modelId="{EF50069F-FA10-411D-9CE7-017C9CDD89C4}" type="pres">
      <dgm:prSet presAssocID="{1AFC5785-4A40-47B8-B392-CF7160913ECF}" presName="balance_44" presStyleLbl="alignAccFollowNode1" presStyleIdx="3" presStyleCnt="4">
        <dgm:presLayoutVars>
          <dgm:bulletEnabled val="1"/>
        </dgm:presLayoutVars>
      </dgm:prSet>
      <dgm:spPr>
        <a:solidFill>
          <a:schemeClr val="accent2">
            <a:lumMod val="75000"/>
            <a:alpha val="90000"/>
          </a:schemeClr>
        </a:solidFill>
      </dgm:spPr>
    </dgm:pt>
    <dgm:pt modelId="{D8EE42A1-0EB3-4903-BF8B-B110EC933917}" type="pres">
      <dgm:prSet presAssocID="{1AFC5785-4A40-47B8-B392-CF7160913ECF}" presName="right_44_1" presStyleLbl="node1" presStyleIdx="0" presStyleCnt="8">
        <dgm:presLayoutVars>
          <dgm:bulletEnabled val="1"/>
        </dgm:presLayoutVars>
      </dgm:prSet>
      <dgm:spPr/>
    </dgm:pt>
    <dgm:pt modelId="{0EB63252-45B4-415E-920D-7961DC5EC6FC}" type="pres">
      <dgm:prSet presAssocID="{1AFC5785-4A40-47B8-B392-CF7160913ECF}" presName="right_44_2" presStyleLbl="node1" presStyleIdx="1" presStyleCnt="8">
        <dgm:presLayoutVars>
          <dgm:bulletEnabled val="1"/>
        </dgm:presLayoutVars>
      </dgm:prSet>
      <dgm:spPr/>
    </dgm:pt>
    <dgm:pt modelId="{E35ACAF3-D427-46F9-AC52-4AD3DDB2500A}" type="pres">
      <dgm:prSet presAssocID="{1AFC5785-4A40-47B8-B392-CF7160913ECF}" presName="right_44_3" presStyleLbl="node1" presStyleIdx="2" presStyleCnt="8">
        <dgm:presLayoutVars>
          <dgm:bulletEnabled val="1"/>
        </dgm:presLayoutVars>
      </dgm:prSet>
      <dgm:spPr/>
    </dgm:pt>
    <dgm:pt modelId="{EA0D9B80-5D32-4B3B-BA99-53316B2A989F}" type="pres">
      <dgm:prSet presAssocID="{1AFC5785-4A40-47B8-B392-CF7160913ECF}" presName="right_44_4" presStyleLbl="node1" presStyleIdx="3" presStyleCnt="8">
        <dgm:presLayoutVars>
          <dgm:bulletEnabled val="1"/>
        </dgm:presLayoutVars>
      </dgm:prSet>
      <dgm:spPr/>
    </dgm:pt>
    <dgm:pt modelId="{1FB440C3-1872-441E-AF18-A34F34F7A6D1}" type="pres">
      <dgm:prSet presAssocID="{1AFC5785-4A40-47B8-B392-CF7160913ECF}" presName="left_44_1" presStyleLbl="node1" presStyleIdx="4" presStyleCnt="8">
        <dgm:presLayoutVars>
          <dgm:bulletEnabled val="1"/>
        </dgm:presLayoutVars>
      </dgm:prSet>
      <dgm:spPr/>
    </dgm:pt>
    <dgm:pt modelId="{E896D315-4A9C-42EE-B3F5-C151BCFF11EB}" type="pres">
      <dgm:prSet presAssocID="{1AFC5785-4A40-47B8-B392-CF7160913ECF}" presName="left_44_2" presStyleLbl="node1" presStyleIdx="5" presStyleCnt="8">
        <dgm:presLayoutVars>
          <dgm:bulletEnabled val="1"/>
        </dgm:presLayoutVars>
      </dgm:prSet>
      <dgm:spPr/>
    </dgm:pt>
    <dgm:pt modelId="{12308133-C5E5-4C68-8F69-961378A8BBC4}" type="pres">
      <dgm:prSet presAssocID="{1AFC5785-4A40-47B8-B392-CF7160913ECF}" presName="left_44_3" presStyleLbl="node1" presStyleIdx="6" presStyleCnt="8">
        <dgm:presLayoutVars>
          <dgm:bulletEnabled val="1"/>
        </dgm:presLayoutVars>
      </dgm:prSet>
      <dgm:spPr/>
    </dgm:pt>
    <dgm:pt modelId="{E407A23F-2056-4C7D-9F30-CE398880E18E}" type="pres">
      <dgm:prSet presAssocID="{1AFC5785-4A40-47B8-B392-CF7160913ECF}" presName="left_44_4" presStyleLbl="node1" presStyleIdx="7" presStyleCnt="8">
        <dgm:presLayoutVars>
          <dgm:bulletEnabled val="1"/>
        </dgm:presLayoutVars>
      </dgm:prSet>
      <dgm:spPr/>
    </dgm:pt>
  </dgm:ptLst>
  <dgm:cxnLst>
    <dgm:cxn modelId="{5A580D1F-5794-4EDF-A5CB-226CCE08D3D4}" srcId="{1AFC5785-4A40-47B8-B392-CF7160913ECF}" destId="{C85B2830-A52E-4E7C-B9E5-33BF670244E3}" srcOrd="1" destOrd="0" parTransId="{05C821C1-8979-477A-9E34-E4A913B134A5}" sibTransId="{4246C704-409D-48DD-81DD-08144746B694}"/>
    <dgm:cxn modelId="{838D4921-2CB9-401C-999D-00143A5B6738}" srcId="{BD768AA1-6E0D-40CB-BBC7-489A55C4AB00}" destId="{2A2B01AF-A019-43B5-B29A-EBE319FE6DE6}" srcOrd="0" destOrd="0" parTransId="{0B669ABE-555A-4898-9037-09FC067464FF}" sibTransId="{044C31A0-ABC8-468A-8F21-C1682F1491CD}"/>
    <dgm:cxn modelId="{69951C35-40B9-461F-8DFF-B8F7DC4A43B6}" srcId="{C85B2830-A52E-4E7C-B9E5-33BF670244E3}" destId="{6D083871-4303-454A-887E-B0F1EC9CD687}" srcOrd="3" destOrd="0" parTransId="{EA2B201F-821D-42D9-BE03-BD7558EED1A3}" sibTransId="{BF5125EE-507A-468B-93F9-159696AA59D2}"/>
    <dgm:cxn modelId="{EC798736-F4E1-2145-9033-123390C4962E}" type="presOf" srcId="{2A2B01AF-A019-43B5-B29A-EBE319FE6DE6}" destId="{1FB440C3-1872-441E-AF18-A34F34F7A6D1}" srcOrd="0" destOrd="0" presId="urn:microsoft.com/office/officeart/2005/8/layout/balance1"/>
    <dgm:cxn modelId="{E9C62D3A-7F07-4E39-90E8-BCE33B219DC0}" srcId="{C85B2830-A52E-4E7C-B9E5-33BF670244E3}" destId="{FDD0AD3F-F123-4F48-8355-AA009B3C27D6}" srcOrd="0" destOrd="0" parTransId="{7E068764-AFCB-49BA-9FF4-1403257D9457}" sibTransId="{E9A056B3-84CA-4430-A116-F907B444525F}"/>
    <dgm:cxn modelId="{97EDEC4F-F031-4701-B7AB-573275594439}" srcId="{C85B2830-A52E-4E7C-B9E5-33BF670244E3}" destId="{7C025593-B257-4C9E-A97E-8D38EC51DF13}" srcOrd="1" destOrd="0" parTransId="{5A03CF1B-FB73-435F-952F-2D9BA9353A11}" sibTransId="{81C137A2-20AF-44BA-881D-16CF26BCB138}"/>
    <dgm:cxn modelId="{6AB1F051-44CF-5549-9552-2337DCF77557}" type="presOf" srcId="{BD768AA1-6E0D-40CB-BBC7-489A55C4AB00}" destId="{3C3F19A8-C352-4251-B0AB-F288D378C5C9}" srcOrd="0" destOrd="0" presId="urn:microsoft.com/office/officeart/2005/8/layout/balance1"/>
    <dgm:cxn modelId="{CA053159-9C2D-4F39-9DE1-9391ED446976}" srcId="{1AFC5785-4A40-47B8-B392-CF7160913ECF}" destId="{BD768AA1-6E0D-40CB-BBC7-489A55C4AB00}" srcOrd="0" destOrd="0" parTransId="{DB89ED3F-F1BD-4590-8B64-A4B22E676D13}" sibTransId="{059A875B-D3FC-4990-B530-0D840579DF60}"/>
    <dgm:cxn modelId="{17E5C279-CB2A-49F5-A6EC-2D0719856332}" srcId="{BD768AA1-6E0D-40CB-BBC7-489A55C4AB00}" destId="{C2EEE265-8BBF-4CB1-BA0C-0E5C45B462A9}" srcOrd="2" destOrd="0" parTransId="{7D2338DB-7965-459C-9B7B-B88F1164E888}" sibTransId="{B2BD846A-7E1B-4E75-95D0-13D0874C0CDA}"/>
    <dgm:cxn modelId="{4AB7865A-EE24-1344-BF86-CDE765BB9789}" type="presOf" srcId="{C85B2830-A52E-4E7C-B9E5-33BF670244E3}" destId="{66096B09-FD3C-40DE-9169-51F7D2560B61}" srcOrd="0" destOrd="0" presId="urn:microsoft.com/office/officeart/2005/8/layout/balance1"/>
    <dgm:cxn modelId="{F9E60B82-681D-2C49-AF4E-F8E66ABC944C}" type="presOf" srcId="{7C025593-B257-4C9E-A97E-8D38EC51DF13}" destId="{0EB63252-45B4-415E-920D-7961DC5EC6FC}" srcOrd="0" destOrd="0" presId="urn:microsoft.com/office/officeart/2005/8/layout/balance1"/>
    <dgm:cxn modelId="{C1E08E8A-951A-5A41-A595-64674D3339F2}" type="presOf" srcId="{B4160303-CB55-4ECF-949D-079CAA2A8063}" destId="{E35ACAF3-D427-46F9-AC52-4AD3DDB2500A}" srcOrd="0" destOrd="0" presId="urn:microsoft.com/office/officeart/2005/8/layout/balance1"/>
    <dgm:cxn modelId="{911F798D-404E-9940-84E6-D57162B2F309}" type="presOf" srcId="{6D083871-4303-454A-887E-B0F1EC9CD687}" destId="{EA0D9B80-5D32-4B3B-BA99-53316B2A989F}" srcOrd="0" destOrd="0" presId="urn:microsoft.com/office/officeart/2005/8/layout/balance1"/>
    <dgm:cxn modelId="{9F93CE8E-ED74-0A45-8507-F2360CBF959A}" type="presOf" srcId="{C2EEE265-8BBF-4CB1-BA0C-0E5C45B462A9}" destId="{12308133-C5E5-4C68-8F69-961378A8BBC4}" srcOrd="0" destOrd="0" presId="urn:microsoft.com/office/officeart/2005/8/layout/balance1"/>
    <dgm:cxn modelId="{7BA86D92-FFC5-441D-9BF5-DBF3F8A62E70}" srcId="{BD768AA1-6E0D-40CB-BBC7-489A55C4AB00}" destId="{FA229E0F-047F-4E07-BB93-819910022CE7}" srcOrd="3" destOrd="0" parTransId="{CF2B115E-FDDA-4C5C-9C97-76B281988062}" sibTransId="{570E9E42-BEE1-4720-B9BA-5DF0ADA1CB3B}"/>
    <dgm:cxn modelId="{3EBD69AA-0598-CF4E-8B78-4B20112748DE}" type="presOf" srcId="{1AFC5785-4A40-47B8-B392-CF7160913ECF}" destId="{6F1D512E-5CCA-4932-AF8A-492D1112738D}" srcOrd="0" destOrd="0" presId="urn:microsoft.com/office/officeart/2005/8/layout/balance1"/>
    <dgm:cxn modelId="{A40E67C6-5B20-4258-A93B-090E4E6E5A8A}" srcId="{C85B2830-A52E-4E7C-B9E5-33BF670244E3}" destId="{B4160303-CB55-4ECF-949D-079CAA2A8063}" srcOrd="2" destOrd="0" parTransId="{0C1FC421-D887-4573-98A9-7A29B8CAAEA3}" sibTransId="{D626123C-021C-4791-9819-052FCC4D6946}"/>
    <dgm:cxn modelId="{6BB4B1DD-0BBA-EE42-AE9D-009DBA6DF3AB}" type="presOf" srcId="{FDD0AD3F-F123-4F48-8355-AA009B3C27D6}" destId="{D8EE42A1-0EB3-4903-BF8B-B110EC933917}" srcOrd="0" destOrd="0" presId="urn:microsoft.com/office/officeart/2005/8/layout/balance1"/>
    <dgm:cxn modelId="{619F4AE3-04E0-064C-8A89-3FC2C7E6F7E5}" type="presOf" srcId="{2B9B8837-60F8-4295-A710-7FF23C9B6C6D}" destId="{E896D315-4A9C-42EE-B3F5-C151BCFF11EB}" srcOrd="0" destOrd="0" presId="urn:microsoft.com/office/officeart/2005/8/layout/balance1"/>
    <dgm:cxn modelId="{E0A0F2E4-AC07-42A4-8768-5622C3F67CE3}" srcId="{BD768AA1-6E0D-40CB-BBC7-489A55C4AB00}" destId="{2B9B8837-60F8-4295-A710-7FF23C9B6C6D}" srcOrd="1" destOrd="0" parTransId="{937434D2-FED2-47F1-AC75-23EF968D6530}" sibTransId="{E97F7653-B431-4A28-BB32-66C13B7D8131}"/>
    <dgm:cxn modelId="{D10E14EC-CA09-1948-A630-966F54862D6D}" type="presOf" srcId="{FA229E0F-047F-4E07-BB93-819910022CE7}" destId="{E407A23F-2056-4C7D-9F30-CE398880E18E}" srcOrd="0" destOrd="0" presId="urn:microsoft.com/office/officeart/2005/8/layout/balance1"/>
    <dgm:cxn modelId="{2EFAAE98-B750-4044-B233-3EB37330D77C}" type="presParOf" srcId="{6F1D512E-5CCA-4932-AF8A-492D1112738D}" destId="{2FD6E13E-EA9B-4F0D-A48B-7AA8A96F09AD}" srcOrd="0" destOrd="0" presId="urn:microsoft.com/office/officeart/2005/8/layout/balance1"/>
    <dgm:cxn modelId="{643F14D3-6DB2-6B4C-8579-CFF791A25CC8}" type="presParOf" srcId="{6F1D512E-5CCA-4932-AF8A-492D1112738D}" destId="{EE8FE468-BCFB-49FD-8748-471F88959532}" srcOrd="1" destOrd="0" presId="urn:microsoft.com/office/officeart/2005/8/layout/balance1"/>
    <dgm:cxn modelId="{F0CABE7D-660B-F741-8145-0C6C0542914B}" type="presParOf" srcId="{EE8FE468-BCFB-49FD-8748-471F88959532}" destId="{3C3F19A8-C352-4251-B0AB-F288D378C5C9}" srcOrd="0" destOrd="0" presId="urn:microsoft.com/office/officeart/2005/8/layout/balance1"/>
    <dgm:cxn modelId="{248DC842-CC6F-134F-97A8-B28A325A9DD3}" type="presParOf" srcId="{EE8FE468-BCFB-49FD-8748-471F88959532}" destId="{66096B09-FD3C-40DE-9169-51F7D2560B61}" srcOrd="1" destOrd="0" presId="urn:microsoft.com/office/officeart/2005/8/layout/balance1"/>
    <dgm:cxn modelId="{78D35FB3-A1DE-EB45-A2D3-D7ABAD7DB6C3}" type="presParOf" srcId="{6F1D512E-5CCA-4932-AF8A-492D1112738D}" destId="{52F87333-919D-4249-A1B5-2AB9E302A1D0}" srcOrd="2" destOrd="0" presId="urn:microsoft.com/office/officeart/2005/8/layout/balance1"/>
    <dgm:cxn modelId="{44DF913A-1DFF-3446-BB67-43B38C585A5A}" type="presParOf" srcId="{52F87333-919D-4249-A1B5-2AB9E302A1D0}" destId="{369D1317-E805-4F2E-9472-131E93544A87}" srcOrd="0" destOrd="0" presId="urn:microsoft.com/office/officeart/2005/8/layout/balance1"/>
    <dgm:cxn modelId="{F7A814D9-D4EA-5448-B45D-4FFDEFEE1A1F}" type="presParOf" srcId="{52F87333-919D-4249-A1B5-2AB9E302A1D0}" destId="{5BD276A8-4649-4600-A663-33A89ED1B4CD}" srcOrd="1" destOrd="0" presId="urn:microsoft.com/office/officeart/2005/8/layout/balance1"/>
    <dgm:cxn modelId="{0F10CC17-EFAD-644B-9648-15939AD63683}" type="presParOf" srcId="{52F87333-919D-4249-A1B5-2AB9E302A1D0}" destId="{EF50069F-FA10-411D-9CE7-017C9CDD89C4}" srcOrd="2" destOrd="0" presId="urn:microsoft.com/office/officeart/2005/8/layout/balance1"/>
    <dgm:cxn modelId="{B8748482-9CA1-FE49-BC64-80D1610768FA}" type="presParOf" srcId="{52F87333-919D-4249-A1B5-2AB9E302A1D0}" destId="{D8EE42A1-0EB3-4903-BF8B-B110EC933917}" srcOrd="3" destOrd="0" presId="urn:microsoft.com/office/officeart/2005/8/layout/balance1"/>
    <dgm:cxn modelId="{08A70D90-E17D-684B-B0E2-5A2D54F76690}" type="presParOf" srcId="{52F87333-919D-4249-A1B5-2AB9E302A1D0}" destId="{0EB63252-45B4-415E-920D-7961DC5EC6FC}" srcOrd="4" destOrd="0" presId="urn:microsoft.com/office/officeart/2005/8/layout/balance1"/>
    <dgm:cxn modelId="{C64007A5-003C-AD46-A05A-B39EB7D38C1F}" type="presParOf" srcId="{52F87333-919D-4249-A1B5-2AB9E302A1D0}" destId="{E35ACAF3-D427-46F9-AC52-4AD3DDB2500A}" srcOrd="5" destOrd="0" presId="urn:microsoft.com/office/officeart/2005/8/layout/balance1"/>
    <dgm:cxn modelId="{EA74D81C-9EF5-8B43-8B0E-70D543042DC4}" type="presParOf" srcId="{52F87333-919D-4249-A1B5-2AB9E302A1D0}" destId="{EA0D9B80-5D32-4B3B-BA99-53316B2A989F}" srcOrd="6" destOrd="0" presId="urn:microsoft.com/office/officeart/2005/8/layout/balance1"/>
    <dgm:cxn modelId="{C1F2453E-D150-4E46-BB84-647AD7E84ADC}" type="presParOf" srcId="{52F87333-919D-4249-A1B5-2AB9E302A1D0}" destId="{1FB440C3-1872-441E-AF18-A34F34F7A6D1}" srcOrd="7" destOrd="0" presId="urn:microsoft.com/office/officeart/2005/8/layout/balance1"/>
    <dgm:cxn modelId="{FA2E8F59-4770-9948-891A-9E92CE642D3B}" type="presParOf" srcId="{52F87333-919D-4249-A1B5-2AB9E302A1D0}" destId="{E896D315-4A9C-42EE-B3F5-C151BCFF11EB}" srcOrd="8" destOrd="0" presId="urn:microsoft.com/office/officeart/2005/8/layout/balance1"/>
    <dgm:cxn modelId="{34401424-1447-5B49-899A-53EA67F0AB2B}" type="presParOf" srcId="{52F87333-919D-4249-A1B5-2AB9E302A1D0}" destId="{12308133-C5E5-4C68-8F69-961378A8BBC4}" srcOrd="9" destOrd="0" presId="urn:microsoft.com/office/officeart/2005/8/layout/balance1"/>
    <dgm:cxn modelId="{F4A1E929-30B5-1D49-B98A-A753C4E25FF9}" type="presParOf" srcId="{52F87333-919D-4249-A1B5-2AB9E302A1D0}" destId="{E407A23F-2056-4C7D-9F30-CE398880E18E}" srcOrd="10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612E51D-BDFB-4E8E-B9A4-CE28D0EB2C9E}" type="doc">
      <dgm:prSet loTypeId="urn:microsoft.com/office/officeart/2005/8/layout/target3" loCatId="list" qsTypeId="urn:microsoft.com/office/officeart/2005/8/quickstyle/simple4" qsCatId="simple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7C4F798B-C46F-48A9-B02B-EA7C66A8DDAE}">
      <dgm:prSet/>
      <dgm:spPr/>
      <dgm:t>
        <a:bodyPr/>
        <a:lstStyle/>
        <a:p>
          <a:pPr rtl="0"/>
          <a:r>
            <a:rPr lang="id-ID"/>
            <a:t>Perjanjian kinerja di tingkat individu dan tingkat unit atau organisasi.</a:t>
          </a:r>
          <a:endParaRPr lang="en-US"/>
        </a:p>
      </dgm:t>
    </dgm:pt>
    <dgm:pt modelId="{38EE230E-C2AB-438B-A4E3-33D3E1B0749D}" type="parTrans" cxnId="{9D867242-187D-443A-92BC-C1EA154EEAEB}">
      <dgm:prSet/>
      <dgm:spPr/>
      <dgm:t>
        <a:bodyPr/>
        <a:lstStyle/>
        <a:p>
          <a:endParaRPr lang="en-US"/>
        </a:p>
      </dgm:t>
    </dgm:pt>
    <dgm:pt modelId="{4531E8CD-3B55-499B-A514-7F3D08FA07B4}" type="sibTrans" cxnId="{9D867242-187D-443A-92BC-C1EA154EEAEB}">
      <dgm:prSet/>
      <dgm:spPr/>
      <dgm:t>
        <a:bodyPr/>
        <a:lstStyle/>
        <a:p>
          <a:endParaRPr lang="en-US"/>
        </a:p>
      </dgm:t>
    </dgm:pt>
    <dgm:pt modelId="{63699801-A931-4042-AD41-0050C746951A}">
      <dgm:prSet/>
      <dgm:spPr/>
      <dgm:t>
        <a:bodyPr/>
        <a:lstStyle/>
        <a:p>
          <a:pPr rtl="0"/>
          <a:r>
            <a:rPr lang="id-ID" dirty="0"/>
            <a:t>Sebagai dasar perpanjangan perjanjian kerja, pemberian tunjangan, dan pengembangan kompetensi.</a:t>
          </a:r>
          <a:endParaRPr lang="en-US" dirty="0"/>
        </a:p>
      </dgm:t>
    </dgm:pt>
    <dgm:pt modelId="{ED5132EC-7AD9-42F2-8A31-11BF522026B3}" type="parTrans" cxnId="{4C15EB75-4264-4E7A-854A-B7947BDE2006}">
      <dgm:prSet/>
      <dgm:spPr/>
      <dgm:t>
        <a:bodyPr/>
        <a:lstStyle/>
        <a:p>
          <a:endParaRPr lang="en-US"/>
        </a:p>
      </dgm:t>
    </dgm:pt>
    <dgm:pt modelId="{06311C93-D8A6-465E-AD7F-5D95FEC2B2AC}" type="sibTrans" cxnId="{4C15EB75-4264-4E7A-854A-B7947BDE2006}">
      <dgm:prSet/>
      <dgm:spPr/>
      <dgm:t>
        <a:bodyPr/>
        <a:lstStyle/>
        <a:p>
          <a:endParaRPr lang="en-US"/>
        </a:p>
      </dgm:t>
    </dgm:pt>
    <dgm:pt modelId="{3505183A-D3EF-4FEE-9E1A-F66BA9B10DD0}">
      <dgm:prSet/>
      <dgm:spPr/>
      <dgm:t>
        <a:bodyPr/>
        <a:lstStyle/>
        <a:p>
          <a:pPr rtl="0"/>
          <a:r>
            <a:rPr lang="id-ID"/>
            <a:t>Pemberhentian jika tidak mencapai target kinerja.</a:t>
          </a:r>
          <a:endParaRPr lang="en-US"/>
        </a:p>
      </dgm:t>
    </dgm:pt>
    <dgm:pt modelId="{74EC927D-0FC7-4036-B236-80DA427D93AF}" type="parTrans" cxnId="{DA130F45-AD56-482B-A455-08F4E1929ED2}">
      <dgm:prSet/>
      <dgm:spPr/>
      <dgm:t>
        <a:bodyPr/>
        <a:lstStyle/>
        <a:p>
          <a:endParaRPr lang="en-US"/>
        </a:p>
      </dgm:t>
    </dgm:pt>
    <dgm:pt modelId="{01B70AD5-887C-4851-84C7-9D6E65651731}" type="sibTrans" cxnId="{DA130F45-AD56-482B-A455-08F4E1929ED2}">
      <dgm:prSet/>
      <dgm:spPr/>
      <dgm:t>
        <a:bodyPr/>
        <a:lstStyle/>
        <a:p>
          <a:endParaRPr lang="en-US"/>
        </a:p>
      </dgm:t>
    </dgm:pt>
    <dgm:pt modelId="{FF54570D-4827-4368-AEE9-D16EA16BBBA4}" type="pres">
      <dgm:prSet presAssocID="{C612E51D-BDFB-4E8E-B9A4-CE28D0EB2C9E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68C2AAD9-5124-4E6C-B6AD-846EE04A7164}" type="pres">
      <dgm:prSet presAssocID="{7C4F798B-C46F-48A9-B02B-EA7C66A8DDAE}" presName="circle1" presStyleLbl="node1" presStyleIdx="0" presStyleCnt="3"/>
      <dgm:spPr/>
    </dgm:pt>
    <dgm:pt modelId="{EFC82471-420A-41C1-83D3-B488E0D45941}" type="pres">
      <dgm:prSet presAssocID="{7C4F798B-C46F-48A9-B02B-EA7C66A8DDAE}" presName="space" presStyleCnt="0"/>
      <dgm:spPr/>
    </dgm:pt>
    <dgm:pt modelId="{FBDD494C-1DCA-4299-84BD-A55CBF4EC0C6}" type="pres">
      <dgm:prSet presAssocID="{7C4F798B-C46F-48A9-B02B-EA7C66A8DDAE}" presName="rect1" presStyleLbl="alignAcc1" presStyleIdx="0" presStyleCnt="3"/>
      <dgm:spPr/>
    </dgm:pt>
    <dgm:pt modelId="{82853B72-B30E-42E9-B68D-035A264DE664}" type="pres">
      <dgm:prSet presAssocID="{63699801-A931-4042-AD41-0050C746951A}" presName="vertSpace2" presStyleLbl="node1" presStyleIdx="0" presStyleCnt="3"/>
      <dgm:spPr/>
    </dgm:pt>
    <dgm:pt modelId="{F66885EC-F095-4C5A-8B05-725BB68D6014}" type="pres">
      <dgm:prSet presAssocID="{63699801-A931-4042-AD41-0050C746951A}" presName="circle2" presStyleLbl="node1" presStyleIdx="1" presStyleCnt="3"/>
      <dgm:spPr/>
    </dgm:pt>
    <dgm:pt modelId="{D23BA9DB-4C63-4374-A995-AB5F16F57AF2}" type="pres">
      <dgm:prSet presAssocID="{63699801-A931-4042-AD41-0050C746951A}" presName="rect2" presStyleLbl="alignAcc1" presStyleIdx="1" presStyleCnt="3"/>
      <dgm:spPr/>
    </dgm:pt>
    <dgm:pt modelId="{7319AC27-3CCF-46BC-B606-827650671D55}" type="pres">
      <dgm:prSet presAssocID="{3505183A-D3EF-4FEE-9E1A-F66BA9B10DD0}" presName="vertSpace3" presStyleLbl="node1" presStyleIdx="1" presStyleCnt="3"/>
      <dgm:spPr/>
    </dgm:pt>
    <dgm:pt modelId="{8A789E8A-DE15-4C24-9E69-8DB8ED7663A9}" type="pres">
      <dgm:prSet presAssocID="{3505183A-D3EF-4FEE-9E1A-F66BA9B10DD0}" presName="circle3" presStyleLbl="node1" presStyleIdx="2" presStyleCnt="3"/>
      <dgm:spPr/>
    </dgm:pt>
    <dgm:pt modelId="{6AFE5191-D7E3-46EA-9F1D-4B6F1E0C1FC4}" type="pres">
      <dgm:prSet presAssocID="{3505183A-D3EF-4FEE-9E1A-F66BA9B10DD0}" presName="rect3" presStyleLbl="alignAcc1" presStyleIdx="2" presStyleCnt="3"/>
      <dgm:spPr/>
    </dgm:pt>
    <dgm:pt modelId="{6D2F9A51-3EF5-416E-BBD9-285155863BFA}" type="pres">
      <dgm:prSet presAssocID="{7C4F798B-C46F-48A9-B02B-EA7C66A8DDAE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68E9F559-8C10-4890-B475-4C3489A17C56}" type="pres">
      <dgm:prSet presAssocID="{63699801-A931-4042-AD41-0050C746951A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71C02A61-8F5E-42DA-A95A-C2896FC765E2}" type="pres">
      <dgm:prSet presAssocID="{3505183A-D3EF-4FEE-9E1A-F66BA9B10DD0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99579A03-489D-A84A-83EA-26124E48B714}" type="presOf" srcId="{C612E51D-BDFB-4E8E-B9A4-CE28D0EB2C9E}" destId="{FF54570D-4827-4368-AEE9-D16EA16BBBA4}" srcOrd="0" destOrd="0" presId="urn:microsoft.com/office/officeart/2005/8/layout/target3"/>
    <dgm:cxn modelId="{9109D53E-B049-0445-ADCE-B2FFCA3391B4}" type="presOf" srcId="{3505183A-D3EF-4FEE-9E1A-F66BA9B10DD0}" destId="{71C02A61-8F5E-42DA-A95A-C2896FC765E2}" srcOrd="1" destOrd="0" presId="urn:microsoft.com/office/officeart/2005/8/layout/target3"/>
    <dgm:cxn modelId="{9D867242-187D-443A-92BC-C1EA154EEAEB}" srcId="{C612E51D-BDFB-4E8E-B9A4-CE28D0EB2C9E}" destId="{7C4F798B-C46F-48A9-B02B-EA7C66A8DDAE}" srcOrd="0" destOrd="0" parTransId="{38EE230E-C2AB-438B-A4E3-33D3E1B0749D}" sibTransId="{4531E8CD-3B55-499B-A514-7F3D08FA07B4}"/>
    <dgm:cxn modelId="{DA130F45-AD56-482B-A455-08F4E1929ED2}" srcId="{C612E51D-BDFB-4E8E-B9A4-CE28D0EB2C9E}" destId="{3505183A-D3EF-4FEE-9E1A-F66BA9B10DD0}" srcOrd="2" destOrd="0" parTransId="{74EC927D-0FC7-4036-B236-80DA427D93AF}" sibTransId="{01B70AD5-887C-4851-84C7-9D6E65651731}"/>
    <dgm:cxn modelId="{0137A247-2299-FF4B-90F3-4EDC7D7C4C59}" type="presOf" srcId="{7C4F798B-C46F-48A9-B02B-EA7C66A8DDAE}" destId="{FBDD494C-1DCA-4299-84BD-A55CBF4EC0C6}" srcOrd="0" destOrd="0" presId="urn:microsoft.com/office/officeart/2005/8/layout/target3"/>
    <dgm:cxn modelId="{4C15EB75-4264-4E7A-854A-B7947BDE2006}" srcId="{C612E51D-BDFB-4E8E-B9A4-CE28D0EB2C9E}" destId="{63699801-A931-4042-AD41-0050C746951A}" srcOrd="1" destOrd="0" parTransId="{ED5132EC-7AD9-42F2-8A31-11BF522026B3}" sibTransId="{06311C93-D8A6-465E-AD7F-5D95FEC2B2AC}"/>
    <dgm:cxn modelId="{F639ED86-AF1A-1442-B4AB-A700614A51DF}" type="presOf" srcId="{3505183A-D3EF-4FEE-9E1A-F66BA9B10DD0}" destId="{6AFE5191-D7E3-46EA-9F1D-4B6F1E0C1FC4}" srcOrd="0" destOrd="0" presId="urn:microsoft.com/office/officeart/2005/8/layout/target3"/>
    <dgm:cxn modelId="{F2900BC0-0515-0248-96FF-E6E18EB5EFE2}" type="presOf" srcId="{63699801-A931-4042-AD41-0050C746951A}" destId="{68E9F559-8C10-4890-B475-4C3489A17C56}" srcOrd="1" destOrd="0" presId="urn:microsoft.com/office/officeart/2005/8/layout/target3"/>
    <dgm:cxn modelId="{F0946FDE-2A2B-024B-88C8-297F4581C49A}" type="presOf" srcId="{7C4F798B-C46F-48A9-B02B-EA7C66A8DDAE}" destId="{6D2F9A51-3EF5-416E-BBD9-285155863BFA}" srcOrd="1" destOrd="0" presId="urn:microsoft.com/office/officeart/2005/8/layout/target3"/>
    <dgm:cxn modelId="{87FBBBE0-E865-C84A-8AFB-8A490229D7C0}" type="presOf" srcId="{63699801-A931-4042-AD41-0050C746951A}" destId="{D23BA9DB-4C63-4374-A995-AB5F16F57AF2}" srcOrd="0" destOrd="0" presId="urn:microsoft.com/office/officeart/2005/8/layout/target3"/>
    <dgm:cxn modelId="{188375E7-0895-4D49-A2E4-2598A7E81A67}" type="presParOf" srcId="{FF54570D-4827-4368-AEE9-D16EA16BBBA4}" destId="{68C2AAD9-5124-4E6C-B6AD-846EE04A7164}" srcOrd="0" destOrd="0" presId="urn:microsoft.com/office/officeart/2005/8/layout/target3"/>
    <dgm:cxn modelId="{C055EE5F-7C19-EB40-B4B3-CC41CD647DBD}" type="presParOf" srcId="{FF54570D-4827-4368-AEE9-D16EA16BBBA4}" destId="{EFC82471-420A-41C1-83D3-B488E0D45941}" srcOrd="1" destOrd="0" presId="urn:microsoft.com/office/officeart/2005/8/layout/target3"/>
    <dgm:cxn modelId="{38E97169-0CA6-8E4D-89F2-A7BC50DD22B0}" type="presParOf" srcId="{FF54570D-4827-4368-AEE9-D16EA16BBBA4}" destId="{FBDD494C-1DCA-4299-84BD-A55CBF4EC0C6}" srcOrd="2" destOrd="0" presId="urn:microsoft.com/office/officeart/2005/8/layout/target3"/>
    <dgm:cxn modelId="{67A81DDB-E7E6-7347-95FE-5AC02D0A8222}" type="presParOf" srcId="{FF54570D-4827-4368-AEE9-D16EA16BBBA4}" destId="{82853B72-B30E-42E9-B68D-035A264DE664}" srcOrd="3" destOrd="0" presId="urn:microsoft.com/office/officeart/2005/8/layout/target3"/>
    <dgm:cxn modelId="{AD17017B-BFA1-0841-A9C9-FEBD3FB39831}" type="presParOf" srcId="{FF54570D-4827-4368-AEE9-D16EA16BBBA4}" destId="{F66885EC-F095-4C5A-8B05-725BB68D6014}" srcOrd="4" destOrd="0" presId="urn:microsoft.com/office/officeart/2005/8/layout/target3"/>
    <dgm:cxn modelId="{16AF2849-B5E1-8140-B88E-6BD85F71639B}" type="presParOf" srcId="{FF54570D-4827-4368-AEE9-D16EA16BBBA4}" destId="{D23BA9DB-4C63-4374-A995-AB5F16F57AF2}" srcOrd="5" destOrd="0" presId="urn:microsoft.com/office/officeart/2005/8/layout/target3"/>
    <dgm:cxn modelId="{070429FA-8323-8D42-861F-AFED9139DFEB}" type="presParOf" srcId="{FF54570D-4827-4368-AEE9-D16EA16BBBA4}" destId="{7319AC27-3CCF-46BC-B606-827650671D55}" srcOrd="6" destOrd="0" presId="urn:microsoft.com/office/officeart/2005/8/layout/target3"/>
    <dgm:cxn modelId="{7B775C85-8C69-8D4C-B4E7-5FF222C5C149}" type="presParOf" srcId="{FF54570D-4827-4368-AEE9-D16EA16BBBA4}" destId="{8A789E8A-DE15-4C24-9E69-8DB8ED7663A9}" srcOrd="7" destOrd="0" presId="urn:microsoft.com/office/officeart/2005/8/layout/target3"/>
    <dgm:cxn modelId="{16D23CEB-F851-6947-90F9-B20C350DEBB4}" type="presParOf" srcId="{FF54570D-4827-4368-AEE9-D16EA16BBBA4}" destId="{6AFE5191-D7E3-46EA-9F1D-4B6F1E0C1FC4}" srcOrd="8" destOrd="0" presId="urn:microsoft.com/office/officeart/2005/8/layout/target3"/>
    <dgm:cxn modelId="{A9168DBA-47A9-2A4A-B778-4A20E0020441}" type="presParOf" srcId="{FF54570D-4827-4368-AEE9-D16EA16BBBA4}" destId="{6D2F9A51-3EF5-416E-BBD9-285155863BFA}" srcOrd="9" destOrd="0" presId="urn:microsoft.com/office/officeart/2005/8/layout/target3"/>
    <dgm:cxn modelId="{1E972038-31AC-5243-89C6-93EF6A5A8131}" type="presParOf" srcId="{FF54570D-4827-4368-AEE9-D16EA16BBBA4}" destId="{68E9F559-8C10-4890-B475-4C3489A17C56}" srcOrd="10" destOrd="0" presId="urn:microsoft.com/office/officeart/2005/8/layout/target3"/>
    <dgm:cxn modelId="{1D39FB00-59FF-5C4D-9DEF-FCDDFD14DB00}" type="presParOf" srcId="{FF54570D-4827-4368-AEE9-D16EA16BBBA4}" destId="{71C02A61-8F5E-42DA-A95A-C2896FC765E2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9F3C7F-2E9D-45A1-9545-02D3D177E914}">
      <dsp:nvSpPr>
        <dsp:cNvPr id="0" name=""/>
        <dsp:cNvSpPr/>
      </dsp:nvSpPr>
      <dsp:spPr>
        <a:xfrm>
          <a:off x="0" y="106919"/>
          <a:ext cx="7879976" cy="52767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200" kern="1200" dirty="0">
              <a:solidFill>
                <a:srgbClr val="000000"/>
              </a:solidFill>
            </a:rPr>
            <a:t>RPJMD (Perencanaan 5 tahunan Tingkat Pemda)</a:t>
          </a:r>
        </a:p>
      </dsp:txBody>
      <dsp:txXfrm>
        <a:off x="25759" y="132678"/>
        <a:ext cx="7828458" cy="476152"/>
      </dsp:txXfrm>
    </dsp:sp>
    <dsp:sp modelId="{8C88780F-6743-4EBB-A305-85600CE38154}">
      <dsp:nvSpPr>
        <dsp:cNvPr id="0" name=""/>
        <dsp:cNvSpPr/>
      </dsp:nvSpPr>
      <dsp:spPr>
        <a:xfrm>
          <a:off x="0" y="697949"/>
          <a:ext cx="7879976" cy="52767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200" kern="1200" dirty="0">
              <a:solidFill>
                <a:srgbClr val="000000"/>
              </a:solidFill>
            </a:rPr>
            <a:t>Rencana Strategis (Renstra) (Perencanaan 5 tahunan tingkat SKPD)</a:t>
          </a:r>
        </a:p>
      </dsp:txBody>
      <dsp:txXfrm>
        <a:off x="25759" y="723708"/>
        <a:ext cx="7828458" cy="476152"/>
      </dsp:txXfrm>
    </dsp:sp>
    <dsp:sp modelId="{3F2DF54D-F479-457D-813D-F312C16D65D7}">
      <dsp:nvSpPr>
        <dsp:cNvPr id="0" name=""/>
        <dsp:cNvSpPr/>
      </dsp:nvSpPr>
      <dsp:spPr>
        <a:xfrm>
          <a:off x="0" y="1288979"/>
          <a:ext cx="7879976" cy="52767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200" kern="1200" dirty="0">
              <a:solidFill>
                <a:srgbClr val="000000"/>
              </a:solidFill>
            </a:rPr>
            <a:t>Rencana Kinerja Tahunan (RKT) (Perencanaan Tahunan)</a:t>
          </a:r>
        </a:p>
      </dsp:txBody>
      <dsp:txXfrm>
        <a:off x="25759" y="1314738"/>
        <a:ext cx="7828458" cy="476152"/>
      </dsp:txXfrm>
    </dsp:sp>
    <dsp:sp modelId="{B8FA97E0-A740-460A-A582-2D3CAEF960EF}">
      <dsp:nvSpPr>
        <dsp:cNvPr id="0" name=""/>
        <dsp:cNvSpPr/>
      </dsp:nvSpPr>
      <dsp:spPr>
        <a:xfrm>
          <a:off x="0" y="1880009"/>
          <a:ext cx="7879976" cy="52767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200" kern="1200" dirty="0">
              <a:solidFill>
                <a:srgbClr val="000000"/>
              </a:solidFill>
            </a:rPr>
            <a:t>Penetapan Kinerja (PK) (Kontrak kinerja tahunan)</a:t>
          </a:r>
        </a:p>
      </dsp:txBody>
      <dsp:txXfrm>
        <a:off x="25759" y="1905768"/>
        <a:ext cx="7828458" cy="4761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9F3C7F-2E9D-45A1-9545-02D3D177E914}">
      <dsp:nvSpPr>
        <dsp:cNvPr id="0" name=""/>
        <dsp:cNvSpPr/>
      </dsp:nvSpPr>
      <dsp:spPr>
        <a:xfrm>
          <a:off x="0" y="298138"/>
          <a:ext cx="2850777" cy="35977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500" kern="1200" dirty="0">
              <a:solidFill>
                <a:srgbClr val="000000"/>
              </a:solidFill>
            </a:rPr>
            <a:t>RPJMD</a:t>
          </a:r>
        </a:p>
      </dsp:txBody>
      <dsp:txXfrm>
        <a:off x="17563" y="315701"/>
        <a:ext cx="2815651" cy="324648"/>
      </dsp:txXfrm>
    </dsp:sp>
    <dsp:sp modelId="{8C88780F-6743-4EBB-A305-85600CE38154}">
      <dsp:nvSpPr>
        <dsp:cNvPr id="0" name=""/>
        <dsp:cNvSpPr/>
      </dsp:nvSpPr>
      <dsp:spPr>
        <a:xfrm>
          <a:off x="0" y="701113"/>
          <a:ext cx="2850777" cy="35977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500" kern="1200" dirty="0">
              <a:solidFill>
                <a:srgbClr val="000000"/>
              </a:solidFill>
            </a:rPr>
            <a:t>Rencana Strategis (Renstra) SKPD</a:t>
          </a:r>
        </a:p>
      </dsp:txBody>
      <dsp:txXfrm>
        <a:off x="17563" y="718676"/>
        <a:ext cx="2815651" cy="324648"/>
      </dsp:txXfrm>
    </dsp:sp>
    <dsp:sp modelId="{3F2DF54D-F479-457D-813D-F312C16D65D7}">
      <dsp:nvSpPr>
        <dsp:cNvPr id="0" name=""/>
        <dsp:cNvSpPr/>
      </dsp:nvSpPr>
      <dsp:spPr>
        <a:xfrm>
          <a:off x="0" y="1104088"/>
          <a:ext cx="2850777" cy="35977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500" kern="1200" dirty="0">
              <a:solidFill>
                <a:srgbClr val="000000"/>
              </a:solidFill>
            </a:rPr>
            <a:t>Rencana Kinerja Tahunan (RKT)</a:t>
          </a:r>
        </a:p>
      </dsp:txBody>
      <dsp:txXfrm>
        <a:off x="17563" y="1121651"/>
        <a:ext cx="2815651" cy="324648"/>
      </dsp:txXfrm>
    </dsp:sp>
    <dsp:sp modelId="{B8FA97E0-A740-460A-A582-2D3CAEF960EF}">
      <dsp:nvSpPr>
        <dsp:cNvPr id="0" name=""/>
        <dsp:cNvSpPr/>
      </dsp:nvSpPr>
      <dsp:spPr>
        <a:xfrm>
          <a:off x="0" y="1507063"/>
          <a:ext cx="2850777" cy="35977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500" kern="1200" dirty="0">
              <a:solidFill>
                <a:srgbClr val="000000"/>
              </a:solidFill>
            </a:rPr>
            <a:t>Penetapan Kinerja (PK)</a:t>
          </a:r>
        </a:p>
      </dsp:txBody>
      <dsp:txXfrm>
        <a:off x="17563" y="1524626"/>
        <a:ext cx="2815651" cy="3246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C3A5DD-0236-4EC9-941A-88C81AD73248}">
      <dsp:nvSpPr>
        <dsp:cNvPr id="0" name=""/>
        <dsp:cNvSpPr/>
      </dsp:nvSpPr>
      <dsp:spPr>
        <a:xfrm>
          <a:off x="0" y="391392"/>
          <a:ext cx="5271246" cy="75757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9107" tIns="270764" rIns="409107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300" kern="1200" dirty="0"/>
            <a:t>Apakah dokumen telah disusun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300" kern="1200" dirty="0"/>
            <a:t>Apakah memuat visi, misi, tujuan, sasaran dan indikator kinerja</a:t>
          </a:r>
        </a:p>
      </dsp:txBody>
      <dsp:txXfrm>
        <a:off x="0" y="391392"/>
        <a:ext cx="5271246" cy="757575"/>
      </dsp:txXfrm>
    </dsp:sp>
    <dsp:sp modelId="{E4A82047-C902-43F1-A770-6CD6B28463B9}">
      <dsp:nvSpPr>
        <dsp:cNvPr id="0" name=""/>
        <dsp:cNvSpPr/>
      </dsp:nvSpPr>
      <dsp:spPr>
        <a:xfrm>
          <a:off x="263562" y="199512"/>
          <a:ext cx="3689872" cy="38376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300" kern="1200" dirty="0"/>
            <a:t>PEMENUHAN</a:t>
          </a:r>
        </a:p>
      </dsp:txBody>
      <dsp:txXfrm>
        <a:off x="282296" y="218246"/>
        <a:ext cx="3652404" cy="346292"/>
      </dsp:txXfrm>
    </dsp:sp>
    <dsp:sp modelId="{F215BF8B-A9C2-4CD3-8E3E-DBF5C36EC2A6}">
      <dsp:nvSpPr>
        <dsp:cNvPr id="0" name=""/>
        <dsp:cNvSpPr/>
      </dsp:nvSpPr>
      <dsp:spPr>
        <a:xfrm>
          <a:off x="0" y="1411047"/>
          <a:ext cx="5271246" cy="17608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9107" tIns="270764" rIns="409107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300" kern="1200" dirty="0"/>
            <a:t>Apakah tujuan, sasaran dan indikator kinerja telah berorientasi hasil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300" kern="1200" dirty="0"/>
            <a:t>Apakah indikator kinerja telah spesifik, terukur, mungkin dicapai, relevan dan jelas jangka waktunya.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300" kern="1200" dirty="0"/>
            <a:t>Apakah target kinerja ditetapkan dengan  baik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300" kern="1200" dirty="0"/>
            <a:t>Apakah telah selaras dengan dokumen lainnya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300" kern="1200" dirty="0"/>
            <a:t>Apakah kegiatan sudah merupakan cara untuk mencapai sasaran</a:t>
          </a:r>
        </a:p>
      </dsp:txBody>
      <dsp:txXfrm>
        <a:off x="0" y="1411047"/>
        <a:ext cx="5271246" cy="1760850"/>
      </dsp:txXfrm>
    </dsp:sp>
    <dsp:sp modelId="{3A18F86A-445B-46B3-A1C5-874AA8A7B425}">
      <dsp:nvSpPr>
        <dsp:cNvPr id="0" name=""/>
        <dsp:cNvSpPr/>
      </dsp:nvSpPr>
      <dsp:spPr>
        <a:xfrm>
          <a:off x="263562" y="1219167"/>
          <a:ext cx="3689872" cy="38376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300" kern="1200" dirty="0"/>
            <a:t>KUALITAS</a:t>
          </a:r>
        </a:p>
      </dsp:txBody>
      <dsp:txXfrm>
        <a:off x="282296" y="1237901"/>
        <a:ext cx="3652404" cy="346292"/>
      </dsp:txXfrm>
    </dsp:sp>
    <dsp:sp modelId="{CDB645EC-A15D-4491-A114-83123B653C0C}">
      <dsp:nvSpPr>
        <dsp:cNvPr id="0" name=""/>
        <dsp:cNvSpPr/>
      </dsp:nvSpPr>
      <dsp:spPr>
        <a:xfrm>
          <a:off x="0" y="3433978"/>
          <a:ext cx="5271246" cy="1965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9107" tIns="270764" rIns="409107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300" kern="1200" dirty="0"/>
            <a:t>Apakah digunakan sebagai acuan dalam dokumen turunannya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300" kern="1200" dirty="0"/>
            <a:t>Apakah telah dilakukan reviu secara berkala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300" kern="1200" dirty="0"/>
            <a:t>Apakah target kinerja dipergunakan untuk mengukur keberhasilan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300" kern="1200" dirty="0"/>
            <a:t>Apakah realisasi penetapan kinerja telah dimonitor secara berkala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300" kern="1200" dirty="0"/>
            <a:t>Apakah penetapan kinerja dimanfaatkan dalam pengarahan dan pengorganisasian kegiatan</a:t>
          </a:r>
        </a:p>
      </dsp:txBody>
      <dsp:txXfrm>
        <a:off x="0" y="3433978"/>
        <a:ext cx="5271246" cy="1965600"/>
      </dsp:txXfrm>
    </dsp:sp>
    <dsp:sp modelId="{8405479C-C213-4352-9B07-8C9238CA4D0F}">
      <dsp:nvSpPr>
        <dsp:cNvPr id="0" name=""/>
        <dsp:cNvSpPr/>
      </dsp:nvSpPr>
      <dsp:spPr>
        <a:xfrm>
          <a:off x="263562" y="3242098"/>
          <a:ext cx="3689872" cy="38376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300" kern="1200" dirty="0"/>
            <a:t>PEMANFAATAN</a:t>
          </a:r>
        </a:p>
      </dsp:txBody>
      <dsp:txXfrm>
        <a:off x="282296" y="3260832"/>
        <a:ext cx="3652404" cy="3462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F9C317-A5A6-484E-8241-DD977A1FE88F}">
      <dsp:nvSpPr>
        <dsp:cNvPr id="0" name=""/>
        <dsp:cNvSpPr/>
      </dsp:nvSpPr>
      <dsp:spPr>
        <a:xfrm>
          <a:off x="0" y="240484"/>
          <a:ext cx="8229600" cy="7938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91592" rIns="63870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400" kern="1200" dirty="0"/>
            <a:t>IKU (sesuai Permenpan 9/2007) adalah ukuran keberhasilan dari suatu tujuan dan sasaran strategis organisasi </a:t>
          </a:r>
        </a:p>
      </dsp:txBody>
      <dsp:txXfrm>
        <a:off x="0" y="240484"/>
        <a:ext cx="8229600" cy="793800"/>
      </dsp:txXfrm>
    </dsp:sp>
    <dsp:sp modelId="{502FC6CD-BE0A-4D80-90DE-8776F090AD8F}">
      <dsp:nvSpPr>
        <dsp:cNvPr id="0" name=""/>
        <dsp:cNvSpPr/>
      </dsp:nvSpPr>
      <dsp:spPr>
        <a:xfrm>
          <a:off x="411480" y="33844"/>
          <a:ext cx="5760720" cy="41328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400" kern="1200" dirty="0"/>
            <a:t>Indikator Kinerja Utama (IKU)</a:t>
          </a:r>
        </a:p>
      </dsp:txBody>
      <dsp:txXfrm>
        <a:off x="431655" y="54019"/>
        <a:ext cx="5720370" cy="372930"/>
      </dsp:txXfrm>
    </dsp:sp>
    <dsp:sp modelId="{30E2DF1C-E1FE-40EE-95C6-1AE5B2D13E32}">
      <dsp:nvSpPr>
        <dsp:cNvPr id="0" name=""/>
        <dsp:cNvSpPr/>
      </dsp:nvSpPr>
      <dsp:spPr>
        <a:xfrm>
          <a:off x="0" y="1316524"/>
          <a:ext cx="8229600" cy="19845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91592" rIns="63870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400" kern="1200" dirty="0"/>
            <a:t>Mekanisme pengumpulan data yang memadai: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400" kern="1200" dirty="0"/>
            <a:t>Terdapat pedoman atau SOP tentang pengumpulan data kinerja yang </a:t>
          </a:r>
          <a:r>
            <a:rPr lang="id-ID" sz="1400" i="1" kern="1200" dirty="0"/>
            <a:t>up-to-date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400" kern="1200" dirty="0"/>
            <a:t>Ada kemudahan untuk menelusuri sumber data yang valid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400" kern="1200" dirty="0"/>
            <a:t>Ada kemudahan untuk mengakses data bagi pihak yang berkepentingan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400" kern="1200" dirty="0"/>
            <a:t>Terdapat penanggung jawab yang jelas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400" kern="1200" dirty="0"/>
            <a:t>Jelas waktu deliverynya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400" kern="1200" dirty="0"/>
            <a:t>Terdapat SOP yang jelas jika terjadi kesalahan data</a:t>
          </a:r>
        </a:p>
      </dsp:txBody>
      <dsp:txXfrm>
        <a:off x="0" y="1316524"/>
        <a:ext cx="8229600" cy="1984500"/>
      </dsp:txXfrm>
    </dsp:sp>
    <dsp:sp modelId="{234D2F07-833D-437E-8C46-EFF6E93C7818}">
      <dsp:nvSpPr>
        <dsp:cNvPr id="0" name=""/>
        <dsp:cNvSpPr/>
      </dsp:nvSpPr>
      <dsp:spPr>
        <a:xfrm>
          <a:off x="411480" y="1109884"/>
          <a:ext cx="5760720" cy="41328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400" kern="1200" dirty="0"/>
            <a:t>Mekanisme Pengumpulan Data Kinerja</a:t>
          </a:r>
        </a:p>
      </dsp:txBody>
      <dsp:txXfrm>
        <a:off x="431655" y="1130059"/>
        <a:ext cx="5720370" cy="3729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F9C317-A5A6-484E-8241-DD977A1FE88F}">
      <dsp:nvSpPr>
        <dsp:cNvPr id="0" name=""/>
        <dsp:cNvSpPr/>
      </dsp:nvSpPr>
      <dsp:spPr>
        <a:xfrm>
          <a:off x="0" y="374494"/>
          <a:ext cx="8229600" cy="2910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58216" rIns="638708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200" kern="1200" dirty="0"/>
            <a:t>L</a:t>
          </a:r>
          <a:r>
            <a:rPr lang="fi-FI" sz="2200" kern="1200" dirty="0"/>
            <a:t>aporan kinerja tahunan yang </a:t>
          </a:r>
          <a:r>
            <a:rPr lang="fi-FI" sz="2200" kern="1200" dirty="0" err="1"/>
            <a:t>berisi</a:t>
          </a:r>
          <a:r>
            <a:rPr lang="id-ID" sz="2200" kern="1200" dirty="0"/>
            <a:t> pertanggungjawaban kinerja suatu instansi dalam mencapai tujuan/sasaran strategis instansi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200" kern="1200" dirty="0"/>
            <a:t>Mengungkapkan keberhasilan/kegagalan, upaya mencapainya, tantangan/hambatan, dan strategi ke depan.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200" kern="1200" dirty="0"/>
            <a:t>Laporan Akuntabilitas ini harus dapat diakses masyarakat dengan mudah</a:t>
          </a:r>
        </a:p>
      </dsp:txBody>
      <dsp:txXfrm>
        <a:off x="0" y="374494"/>
        <a:ext cx="8229600" cy="2910600"/>
      </dsp:txXfrm>
    </dsp:sp>
    <dsp:sp modelId="{502FC6CD-BE0A-4D80-90DE-8776F090AD8F}">
      <dsp:nvSpPr>
        <dsp:cNvPr id="0" name=""/>
        <dsp:cNvSpPr/>
      </dsp:nvSpPr>
      <dsp:spPr>
        <a:xfrm>
          <a:off x="228173" y="49774"/>
          <a:ext cx="7750875" cy="64944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200" kern="1200" dirty="0"/>
            <a:t>Laporan Akuntabilitas </a:t>
          </a:r>
          <a:r>
            <a:rPr lang="id-ID" sz="2200" kern="1200"/>
            <a:t>Kinerja (LAKIP</a:t>
          </a:r>
          <a:r>
            <a:rPr lang="id-ID" sz="2200" kern="1200" dirty="0"/>
            <a:t>)</a:t>
          </a:r>
        </a:p>
      </dsp:txBody>
      <dsp:txXfrm>
        <a:off x="259876" y="81477"/>
        <a:ext cx="7687469" cy="58603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3F19A8-C352-4251-B0AB-F288D378C5C9}">
      <dsp:nvSpPr>
        <dsp:cNvPr id="0" name=""/>
        <dsp:cNvSpPr/>
      </dsp:nvSpPr>
      <dsp:spPr>
        <a:xfrm>
          <a:off x="1566671" y="0"/>
          <a:ext cx="2084832" cy="1158240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  <a:alpha val="9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kern="1200" dirty="0">
              <a:solidFill>
                <a:schemeClr val="bg1"/>
              </a:solidFill>
            </a:rPr>
            <a:t>Indikator Kinerja Utama</a:t>
          </a:r>
        </a:p>
      </dsp:txBody>
      <dsp:txXfrm>
        <a:off x="1600595" y="33924"/>
        <a:ext cx="2016984" cy="1090392"/>
      </dsp:txXfrm>
    </dsp:sp>
    <dsp:sp modelId="{66096B09-FD3C-40DE-9169-51F7D2560B61}">
      <dsp:nvSpPr>
        <dsp:cNvPr id="0" name=""/>
        <dsp:cNvSpPr/>
      </dsp:nvSpPr>
      <dsp:spPr>
        <a:xfrm>
          <a:off x="4578096" y="0"/>
          <a:ext cx="2084832" cy="1158240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  <a:alpha val="9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kern="1200" dirty="0">
              <a:solidFill>
                <a:schemeClr val="bg1"/>
              </a:solidFill>
            </a:rPr>
            <a:t>Indikator Kinerja Kunci</a:t>
          </a:r>
        </a:p>
      </dsp:txBody>
      <dsp:txXfrm>
        <a:off x="4612020" y="33924"/>
        <a:ext cx="2016984" cy="1090392"/>
      </dsp:txXfrm>
    </dsp:sp>
    <dsp:sp modelId="{5BD276A8-4649-4600-A663-33A89ED1B4CD}">
      <dsp:nvSpPr>
        <dsp:cNvPr id="0" name=""/>
        <dsp:cNvSpPr/>
      </dsp:nvSpPr>
      <dsp:spPr>
        <a:xfrm>
          <a:off x="3680460" y="4922520"/>
          <a:ext cx="868680" cy="868680"/>
        </a:xfrm>
        <a:prstGeom prst="triangle">
          <a:avLst/>
        </a:prstGeom>
        <a:solidFill>
          <a:schemeClr val="accent2">
            <a:lumMod val="75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50069F-FA10-411D-9CE7-017C9CDD89C4}">
      <dsp:nvSpPr>
        <dsp:cNvPr id="0" name=""/>
        <dsp:cNvSpPr/>
      </dsp:nvSpPr>
      <dsp:spPr>
        <a:xfrm>
          <a:off x="1508759" y="4558832"/>
          <a:ext cx="5212080" cy="352104"/>
        </a:xfrm>
        <a:prstGeom prst="rect">
          <a:avLst/>
        </a:prstGeom>
        <a:solidFill>
          <a:schemeClr val="accent2">
            <a:lumMod val="75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EE42A1-0EB3-4903-BF8B-B110EC933917}">
      <dsp:nvSpPr>
        <dsp:cNvPr id="0" name=""/>
        <dsp:cNvSpPr/>
      </dsp:nvSpPr>
      <dsp:spPr>
        <a:xfrm>
          <a:off x="4578096" y="3803660"/>
          <a:ext cx="2084832" cy="713475"/>
        </a:xfrm>
        <a:prstGeom prst="roundRect">
          <a:avLst/>
        </a:prstGeom>
        <a:solidFill>
          <a:srgbClr val="31859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300" kern="1200" dirty="0">
              <a:solidFill>
                <a:schemeClr val="bg1"/>
              </a:solidFill>
            </a:rPr>
            <a:t>Menggambarkan urusan wajib/ pilihan</a:t>
          </a:r>
        </a:p>
      </dsp:txBody>
      <dsp:txXfrm>
        <a:off x="4612925" y="3838489"/>
        <a:ext cx="2015174" cy="643817"/>
      </dsp:txXfrm>
    </dsp:sp>
    <dsp:sp modelId="{0EB63252-45B4-415E-920D-7961DC5EC6FC}">
      <dsp:nvSpPr>
        <dsp:cNvPr id="0" name=""/>
        <dsp:cNvSpPr/>
      </dsp:nvSpPr>
      <dsp:spPr>
        <a:xfrm>
          <a:off x="4578096" y="3034588"/>
          <a:ext cx="2084832" cy="713475"/>
        </a:xfrm>
        <a:prstGeom prst="roundRect">
          <a:avLst/>
        </a:prstGeom>
        <a:solidFill>
          <a:srgbClr val="31859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300" kern="1200" dirty="0">
              <a:solidFill>
                <a:schemeClr val="bg1"/>
              </a:solidFill>
            </a:rPr>
            <a:t>Didasarkan pada Standar Pelayanan Minimal (SPM)</a:t>
          </a:r>
        </a:p>
      </dsp:txBody>
      <dsp:txXfrm>
        <a:off x="4612925" y="3069417"/>
        <a:ext cx="2015174" cy="643817"/>
      </dsp:txXfrm>
    </dsp:sp>
    <dsp:sp modelId="{E35ACAF3-D427-46F9-AC52-4AD3DDB2500A}">
      <dsp:nvSpPr>
        <dsp:cNvPr id="0" name=""/>
        <dsp:cNvSpPr/>
      </dsp:nvSpPr>
      <dsp:spPr>
        <a:xfrm>
          <a:off x="4578096" y="2265517"/>
          <a:ext cx="2084832" cy="713475"/>
        </a:xfrm>
        <a:prstGeom prst="roundRect">
          <a:avLst/>
        </a:prstGeom>
        <a:solidFill>
          <a:srgbClr val="31859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300" kern="1200" dirty="0">
              <a:solidFill>
                <a:schemeClr val="bg1"/>
              </a:solidFill>
            </a:rPr>
            <a:t>Setiap daerah memiliki IKK yang sama dengan target berbeda</a:t>
          </a:r>
        </a:p>
      </dsp:txBody>
      <dsp:txXfrm>
        <a:off x="4612925" y="2300346"/>
        <a:ext cx="2015174" cy="643817"/>
      </dsp:txXfrm>
    </dsp:sp>
    <dsp:sp modelId="{EA0D9B80-5D32-4B3B-BA99-53316B2A989F}">
      <dsp:nvSpPr>
        <dsp:cNvPr id="0" name=""/>
        <dsp:cNvSpPr/>
      </dsp:nvSpPr>
      <dsp:spPr>
        <a:xfrm>
          <a:off x="4578096" y="1482547"/>
          <a:ext cx="2084832" cy="713475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300" kern="1200" dirty="0">
              <a:solidFill>
                <a:schemeClr val="bg1"/>
              </a:solidFill>
            </a:rPr>
            <a:t>Ditetapkan oleh Kemendagri</a:t>
          </a:r>
        </a:p>
      </dsp:txBody>
      <dsp:txXfrm>
        <a:off x="4612925" y="1517376"/>
        <a:ext cx="2015174" cy="643817"/>
      </dsp:txXfrm>
    </dsp:sp>
    <dsp:sp modelId="{1FB440C3-1872-441E-AF18-A34F34F7A6D1}">
      <dsp:nvSpPr>
        <dsp:cNvPr id="0" name=""/>
        <dsp:cNvSpPr/>
      </dsp:nvSpPr>
      <dsp:spPr>
        <a:xfrm>
          <a:off x="1566671" y="3803660"/>
          <a:ext cx="2084832" cy="713475"/>
        </a:xfrm>
        <a:prstGeom prst="roundRect">
          <a:avLst/>
        </a:prstGeom>
        <a:solidFill>
          <a:srgbClr val="31859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300" kern="1200" dirty="0">
              <a:solidFill>
                <a:schemeClr val="bg1"/>
              </a:solidFill>
            </a:rPr>
            <a:t>Mengacu pada tugas fungsi utama</a:t>
          </a:r>
        </a:p>
      </dsp:txBody>
      <dsp:txXfrm>
        <a:off x="1601500" y="3838489"/>
        <a:ext cx="2015174" cy="643817"/>
      </dsp:txXfrm>
    </dsp:sp>
    <dsp:sp modelId="{E896D315-4A9C-42EE-B3F5-C151BCFF11EB}">
      <dsp:nvSpPr>
        <dsp:cNvPr id="0" name=""/>
        <dsp:cNvSpPr/>
      </dsp:nvSpPr>
      <dsp:spPr>
        <a:xfrm>
          <a:off x="1566671" y="3034588"/>
          <a:ext cx="2084832" cy="713475"/>
        </a:xfrm>
        <a:prstGeom prst="roundRect">
          <a:avLst/>
        </a:prstGeom>
        <a:solidFill>
          <a:srgbClr val="31859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300" kern="1200" dirty="0">
              <a:solidFill>
                <a:schemeClr val="bg1"/>
              </a:solidFill>
            </a:rPr>
            <a:t>Sesuai dengan kemampuan/ kebutuhan</a:t>
          </a:r>
        </a:p>
      </dsp:txBody>
      <dsp:txXfrm>
        <a:off x="1601500" y="3069417"/>
        <a:ext cx="2015174" cy="643817"/>
      </dsp:txXfrm>
    </dsp:sp>
    <dsp:sp modelId="{12308133-C5E5-4C68-8F69-961378A8BBC4}">
      <dsp:nvSpPr>
        <dsp:cNvPr id="0" name=""/>
        <dsp:cNvSpPr/>
      </dsp:nvSpPr>
      <dsp:spPr>
        <a:xfrm>
          <a:off x="1566671" y="2265517"/>
          <a:ext cx="2084832" cy="713475"/>
        </a:xfrm>
        <a:prstGeom prst="roundRect">
          <a:avLst/>
        </a:prstGeom>
        <a:solidFill>
          <a:srgbClr val="31859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300" kern="1200" dirty="0">
              <a:solidFill>
                <a:schemeClr val="bg1"/>
              </a:solidFill>
            </a:rPr>
            <a:t>Menggambarkan perbedaan antardaerah</a:t>
          </a:r>
        </a:p>
      </dsp:txBody>
      <dsp:txXfrm>
        <a:off x="1601500" y="2300346"/>
        <a:ext cx="2015174" cy="643817"/>
      </dsp:txXfrm>
    </dsp:sp>
    <dsp:sp modelId="{E407A23F-2056-4C7D-9F30-CE398880E18E}">
      <dsp:nvSpPr>
        <dsp:cNvPr id="0" name=""/>
        <dsp:cNvSpPr/>
      </dsp:nvSpPr>
      <dsp:spPr>
        <a:xfrm>
          <a:off x="1566671" y="1482547"/>
          <a:ext cx="2084832" cy="713475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300" kern="1200" dirty="0">
              <a:solidFill>
                <a:schemeClr val="bg1"/>
              </a:solidFill>
            </a:rPr>
            <a:t>Ditetapkan oleh masing-masing daerah</a:t>
          </a:r>
        </a:p>
      </dsp:txBody>
      <dsp:txXfrm>
        <a:off x="1601500" y="1517376"/>
        <a:ext cx="2015174" cy="64381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C2AAD9-5124-4E6C-B6AD-846EE04A7164}">
      <dsp:nvSpPr>
        <dsp:cNvPr id="0" name=""/>
        <dsp:cNvSpPr/>
      </dsp:nvSpPr>
      <dsp:spPr>
        <a:xfrm>
          <a:off x="0" y="279400"/>
          <a:ext cx="4586287" cy="458628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BDD494C-1DCA-4299-84BD-A55CBF4EC0C6}">
      <dsp:nvSpPr>
        <dsp:cNvPr id="0" name=""/>
        <dsp:cNvSpPr/>
      </dsp:nvSpPr>
      <dsp:spPr>
        <a:xfrm>
          <a:off x="2293143" y="279400"/>
          <a:ext cx="5350668" cy="45862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500" kern="1200"/>
            <a:t>Perjanjian kinerja di tingkat individu dan tingkat unit atau organisasi.</a:t>
          </a:r>
          <a:endParaRPr lang="en-US" sz="2500" kern="1200"/>
        </a:p>
      </dsp:txBody>
      <dsp:txXfrm>
        <a:off x="2293143" y="279400"/>
        <a:ext cx="5350668" cy="1375889"/>
      </dsp:txXfrm>
    </dsp:sp>
    <dsp:sp modelId="{F66885EC-F095-4C5A-8B05-725BB68D6014}">
      <dsp:nvSpPr>
        <dsp:cNvPr id="0" name=""/>
        <dsp:cNvSpPr/>
      </dsp:nvSpPr>
      <dsp:spPr>
        <a:xfrm>
          <a:off x="802601" y="1655289"/>
          <a:ext cx="2981083" cy="298108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3BA9DB-4C63-4374-A995-AB5F16F57AF2}">
      <dsp:nvSpPr>
        <dsp:cNvPr id="0" name=""/>
        <dsp:cNvSpPr/>
      </dsp:nvSpPr>
      <dsp:spPr>
        <a:xfrm>
          <a:off x="2293143" y="1655289"/>
          <a:ext cx="5350668" cy="29810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500" kern="1200" dirty="0"/>
            <a:t>Sebagai dasar perpanjangan perjanjian kerja, pemberian tunjangan, dan pengembangan kompetensi.</a:t>
          </a:r>
          <a:endParaRPr lang="en-US" sz="2500" kern="1200" dirty="0"/>
        </a:p>
      </dsp:txBody>
      <dsp:txXfrm>
        <a:off x="2293143" y="1655289"/>
        <a:ext cx="5350668" cy="1375884"/>
      </dsp:txXfrm>
    </dsp:sp>
    <dsp:sp modelId="{8A789E8A-DE15-4C24-9E69-8DB8ED7663A9}">
      <dsp:nvSpPr>
        <dsp:cNvPr id="0" name=""/>
        <dsp:cNvSpPr/>
      </dsp:nvSpPr>
      <dsp:spPr>
        <a:xfrm>
          <a:off x="1605201" y="3031174"/>
          <a:ext cx="1375884" cy="137588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FE5191-D7E3-46EA-9F1D-4B6F1E0C1FC4}">
      <dsp:nvSpPr>
        <dsp:cNvPr id="0" name=""/>
        <dsp:cNvSpPr/>
      </dsp:nvSpPr>
      <dsp:spPr>
        <a:xfrm>
          <a:off x="2293143" y="3031174"/>
          <a:ext cx="5350668" cy="13758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500" kern="1200"/>
            <a:t>Pemberhentian jika tidak mencapai target kinerja.</a:t>
          </a:r>
          <a:endParaRPr lang="en-US" sz="2500" kern="1200"/>
        </a:p>
      </dsp:txBody>
      <dsp:txXfrm>
        <a:off x="2293143" y="3031174"/>
        <a:ext cx="5350668" cy="13758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BFDF9-1B58-684A-A109-75D4AACDAE50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C6317-C27C-874E-8C59-269AFABA0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18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28F40-1CA3-4DAC-8BD3-4FF260E90EE6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303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1E1FE0-0540-49B8-8AD9-6F9C03FB250F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62722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898B841-2E64-614B-8243-DC6A10B6E8C2}" type="slidenum">
              <a:rPr lang="en-GB">
                <a:latin typeface="Calibri" charset="0"/>
              </a:rPr>
              <a:pPr eaLnBrk="1" hangingPunct="1"/>
              <a:t>8</a:t>
            </a:fld>
            <a:endParaRPr lang="en-GB">
              <a:latin typeface="Calibri" charset="0"/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31" tIns="46016" rIns="92031" bIns="46016" anchor="b"/>
          <a:lstStyle>
            <a:lvl1pPr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3A056C92-81C3-514D-B109-74CF313AAF50}" type="slidenum">
              <a:rPr lang="en-US" sz="1200"/>
              <a:pPr algn="r" eaLnBrk="1" hangingPunct="1"/>
              <a:t>8</a:t>
            </a:fld>
            <a:endParaRPr lang="en-US" sz="1200"/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341813"/>
            <a:ext cx="5484812" cy="4116387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lIns="92031" tIns="46016" rIns="92031" bIns="460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45000"/>
              </a:spcBef>
            </a:pPr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279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28F40-1CA3-4DAC-8BD3-4FF260E90EE6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303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id-ID">
              <a:cs typeface="Arial" charset="0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55606258-5B4C-5042-A2FF-4C7409EB3E0E}" type="slidenum">
              <a:rPr lang="en-GB" sz="1200" b="0">
                <a:latin typeface="Arial" charset="0"/>
                <a:cs typeface="Arial" charset="0"/>
              </a:rPr>
              <a:pPr/>
              <a:t>15</a:t>
            </a:fld>
            <a:endParaRPr lang="en-GB" sz="1200" b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002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id-ID">
              <a:cs typeface="Arial" charset="0"/>
            </a:endParaRPr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87F824CE-FBF0-7040-A084-A53257DE7226}" type="slidenum">
              <a:rPr lang="en-US" sz="1200" b="0">
                <a:latin typeface="Arial" charset="0"/>
                <a:cs typeface="Arial" charset="0"/>
              </a:rPr>
              <a:pPr/>
              <a:t>16</a:t>
            </a:fld>
            <a:endParaRPr lang="en-US" sz="1200" b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7049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28F40-1CA3-4DAC-8BD3-4FF260E90EE6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6319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Senin, 17 Februari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Kementerian PAN dan RB</a:t>
            </a:r>
          </a:p>
        </p:txBody>
      </p:sp>
    </p:spTree>
    <p:extLst>
      <p:ext uri="{BB962C8B-B14F-4D97-AF65-F5344CB8AC3E}">
        <p14:creationId xmlns:p14="http://schemas.microsoft.com/office/powerpoint/2010/main" val="13795378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28F40-1CA3-4DAC-8BD3-4FF260E90EE6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604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618D-6761-C64E-8C0A-BA5D9D127240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DBC9-25AC-B040-B0A6-C29E6D6BF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79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618D-6761-C64E-8C0A-BA5D9D127240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DBC9-25AC-B040-B0A6-C29E6D6BF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1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618D-6761-C64E-8C0A-BA5D9D127240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DBC9-25AC-B040-B0A6-C29E6D6BF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86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ECF5BA-CA06-FD4B-8F54-5B71DF66F196}" type="datetime1">
              <a:rPr lang="en-US"/>
              <a:pPr/>
              <a:t>4/22/2019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57A826-E71A-4A4B-B90C-300364541F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40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8007350" cy="4191000"/>
          </a:xfrm>
        </p:spPr>
        <p:txBody>
          <a:bodyPr>
            <a:normAutofit/>
          </a:bodyPr>
          <a:lstStyle/>
          <a:p>
            <a:pPr lvl="0"/>
            <a:endParaRPr lang="id-ID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@$4_2008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A253E6-FC60-0B4D-99D2-96B914AE9EE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949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618D-6761-C64E-8C0A-BA5D9D127240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DBC9-25AC-B040-B0A6-C29E6D6BF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425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618D-6761-C64E-8C0A-BA5D9D127240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DBC9-25AC-B040-B0A6-C29E6D6BF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671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618D-6761-C64E-8C0A-BA5D9D127240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DBC9-25AC-B040-B0A6-C29E6D6BF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235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618D-6761-C64E-8C0A-BA5D9D127240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DBC9-25AC-B040-B0A6-C29E6D6BF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28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618D-6761-C64E-8C0A-BA5D9D127240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DBC9-25AC-B040-B0A6-C29E6D6BF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64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618D-6761-C64E-8C0A-BA5D9D127240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DBC9-25AC-B040-B0A6-C29E6D6BF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0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618D-6761-C64E-8C0A-BA5D9D127240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DBC9-25AC-B040-B0A6-C29E6D6BF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3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618D-6761-C64E-8C0A-BA5D9D127240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DBC9-25AC-B040-B0A6-C29E6D6BF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50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1618D-6761-C64E-8C0A-BA5D9D127240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1DBC9-25AC-B040-B0A6-C29E6D6BF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25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7" descr="City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5704157"/>
            <a:ext cx="9144000" cy="119575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2" dirty="0">
              <a:solidFill>
                <a:prstClr val="white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64047" y="3416342"/>
            <a:ext cx="113792" cy="2557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sz="1662" dirty="0">
              <a:solidFill>
                <a:prstClr val="black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608075" y="1693499"/>
            <a:ext cx="524255" cy="2557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sz="1662" dirty="0">
              <a:solidFill>
                <a:prstClr val="black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310881" y="2228180"/>
            <a:ext cx="727455" cy="25577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sz="1662" dirty="0">
              <a:solidFill>
                <a:prstClr val="black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140960" y="2855383"/>
            <a:ext cx="723392" cy="2557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sz="1662" dirty="0">
              <a:solidFill>
                <a:prstClr val="black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8310879" y="2855383"/>
            <a:ext cx="723392" cy="25577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sz="1662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659" y="5970763"/>
            <a:ext cx="87591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prstClr val="black"/>
                </a:solidFill>
              </a:rPr>
              <a:t>Diolah dari Materi </a:t>
            </a:r>
          </a:p>
          <a:p>
            <a:r>
              <a:rPr lang="en-US" sz="2000" b="1">
                <a:solidFill>
                  <a:prstClr val="black"/>
                </a:solidFill>
              </a:rPr>
              <a:t>Kementerian </a:t>
            </a:r>
            <a:r>
              <a:rPr lang="en-US" sz="2000" b="1" dirty="0" err="1">
                <a:solidFill>
                  <a:prstClr val="black"/>
                </a:solidFill>
              </a:rPr>
              <a:t>Pendayagunaan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Aparatur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>
                <a:solidFill>
                  <a:prstClr val="black"/>
                </a:solidFill>
              </a:rPr>
              <a:t>Negara dan Reformasi </a:t>
            </a:r>
            <a:r>
              <a:rPr lang="en-US" sz="2000" b="1" dirty="0" err="1">
                <a:solidFill>
                  <a:prstClr val="black"/>
                </a:solidFill>
              </a:rPr>
              <a:t>Birokrasi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2584938"/>
            <a:ext cx="9144000" cy="1758462"/>
          </a:xfrm>
          <a:prstGeom prst="rect">
            <a:avLst/>
          </a:prstGeom>
          <a:solidFill>
            <a:srgbClr val="BF4D00"/>
          </a:solidFill>
          <a:ln w="9525">
            <a:solidFill>
              <a:srgbClr val="D77C0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15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9305" y="2590557"/>
            <a:ext cx="7995744" cy="1747224"/>
          </a:xfrm>
          <a:prstGeom prst="rect">
            <a:avLst/>
          </a:prstGeom>
          <a:noFill/>
        </p:spPr>
        <p:txBody>
          <a:bodyPr wrap="none" lIns="84406" tIns="42203" rIns="84406" bIns="42203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46">
                <a:ln w="11430"/>
                <a:solidFill>
                  <a:prstClr val="whit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  <a:t>GAMBARAN UMUM </a:t>
            </a:r>
          </a:p>
          <a:p>
            <a:pPr algn="ctr"/>
            <a:r>
              <a:rPr lang="en-US" sz="3600" b="1" spc="46">
                <a:ln w="11430"/>
                <a:solidFill>
                  <a:prstClr val="whit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  <a:t>SISTEM AKUNTABILITAS KINERJA</a:t>
            </a:r>
          </a:p>
          <a:p>
            <a:pPr algn="ctr"/>
            <a:r>
              <a:rPr lang="en-US" sz="3600" b="1" spc="46">
                <a:ln w="11430"/>
                <a:solidFill>
                  <a:prstClr val="whit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  <a:t> INSTANSI PEMERINTAH (SAKIP)</a:t>
            </a:r>
            <a:endParaRPr lang="en-US" sz="3600" b="1" spc="46" dirty="0">
              <a:ln w="11430"/>
              <a:solidFill>
                <a:prstClr val="white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1583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ctrTitle"/>
          </p:nvPr>
        </p:nvSpPr>
        <p:spPr>
          <a:xfrm>
            <a:off x="342906" y="315383"/>
            <a:ext cx="7620000" cy="762000"/>
          </a:xfrm>
        </p:spPr>
        <p:txBody>
          <a:bodyPr/>
          <a:lstStyle/>
          <a:p>
            <a:pPr algn="l"/>
            <a:r>
              <a:rPr lang="en-US" sz="3200" b="1" dirty="0">
                <a:latin typeface="Trebuchet MS"/>
                <a:cs typeface="Trebuchet MS"/>
              </a:rPr>
              <a:t>INDIKATOR KINERJA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subTitle" idx="1"/>
          </p:nvPr>
        </p:nvSpPr>
        <p:spPr>
          <a:xfrm>
            <a:off x="457200" y="1066800"/>
            <a:ext cx="8077200" cy="5181600"/>
          </a:xfrm>
        </p:spPr>
        <p:txBody>
          <a:bodyPr>
            <a:normAutofit/>
          </a:bodyPr>
          <a:lstStyle/>
          <a:p>
            <a:pPr marL="628650" indent="-628650">
              <a:buFont typeface="Wingdings 2" charset="0"/>
              <a:buNone/>
            </a:pPr>
            <a:endParaRPr lang="en-US" b="1" dirty="0">
              <a:solidFill>
                <a:srgbClr val="000000"/>
              </a:solidFill>
              <a:latin typeface="Trebuchet MS"/>
              <a:cs typeface="Trebuchet MS"/>
            </a:endParaRPr>
          </a:p>
          <a:p>
            <a:pPr marL="628650" indent="-628650">
              <a:buFont typeface="Wingdings 2" charset="0"/>
              <a:buNone/>
            </a:pPr>
            <a:r>
              <a:rPr lang="en-US" b="1" dirty="0">
                <a:solidFill>
                  <a:srgbClr val="000000"/>
                </a:solidFill>
                <a:latin typeface="Trebuchet MS"/>
                <a:cs typeface="Trebuchet MS"/>
              </a:rPr>
              <a:t>      </a:t>
            </a:r>
          </a:p>
          <a:p>
            <a:r>
              <a:rPr lang="en-US" b="1" dirty="0">
                <a:solidFill>
                  <a:srgbClr val="000000"/>
                </a:solidFill>
                <a:latin typeface="Trebuchet MS"/>
                <a:cs typeface="Trebuchet MS"/>
              </a:rPr>
              <a:t>“</a:t>
            </a:r>
            <a:r>
              <a:rPr lang="en-US" b="1" dirty="0" err="1">
                <a:solidFill>
                  <a:srgbClr val="000000"/>
                </a:solidFill>
                <a:latin typeface="Trebuchet MS"/>
                <a:cs typeface="Trebuchet MS"/>
              </a:rPr>
              <a:t>Indikator</a:t>
            </a:r>
            <a:r>
              <a:rPr lang="en-US" b="1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rebuchet MS"/>
                <a:cs typeface="Trebuchet MS"/>
              </a:rPr>
              <a:t>Kinerja</a:t>
            </a:r>
            <a:r>
              <a:rPr lang="en-US" b="1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rebuchet MS"/>
                <a:cs typeface="Trebuchet MS"/>
              </a:rPr>
              <a:t>adalah</a:t>
            </a:r>
            <a:r>
              <a:rPr lang="en-US" b="1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rebuchet MS"/>
                <a:cs typeface="Trebuchet MS"/>
              </a:rPr>
              <a:t>ukuran</a:t>
            </a:r>
            <a:r>
              <a:rPr lang="en-US" b="1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rebuchet MS"/>
                <a:cs typeface="Trebuchet MS"/>
              </a:rPr>
              <a:t>kuantitatif</a:t>
            </a:r>
            <a:r>
              <a:rPr lang="en-US" b="1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rebuchet MS"/>
                <a:cs typeface="Trebuchet MS"/>
              </a:rPr>
              <a:t>dan</a:t>
            </a:r>
            <a:r>
              <a:rPr lang="en-US" b="1" dirty="0">
                <a:solidFill>
                  <a:srgbClr val="000000"/>
                </a:solidFill>
                <a:latin typeface="Trebuchet MS"/>
                <a:cs typeface="Trebuchet MS"/>
              </a:rPr>
              <a:t>/ </a:t>
            </a:r>
            <a:r>
              <a:rPr lang="en-US" b="1" dirty="0" err="1">
                <a:solidFill>
                  <a:srgbClr val="000000"/>
                </a:solidFill>
                <a:latin typeface="Trebuchet MS"/>
                <a:cs typeface="Trebuchet MS"/>
              </a:rPr>
              <a:t>atau</a:t>
            </a:r>
            <a:r>
              <a:rPr lang="en-US" b="1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rebuchet MS"/>
                <a:cs typeface="Trebuchet MS"/>
              </a:rPr>
              <a:t>kualitatif</a:t>
            </a:r>
            <a:r>
              <a:rPr lang="en-US" b="1" dirty="0">
                <a:solidFill>
                  <a:srgbClr val="000000"/>
                </a:solidFill>
                <a:latin typeface="Trebuchet MS"/>
                <a:cs typeface="Trebuchet MS"/>
              </a:rPr>
              <a:t> yang </a:t>
            </a:r>
            <a:r>
              <a:rPr lang="en-US" b="1" dirty="0" err="1">
                <a:solidFill>
                  <a:srgbClr val="000000"/>
                </a:solidFill>
                <a:latin typeface="Trebuchet MS"/>
                <a:cs typeface="Trebuchet MS"/>
              </a:rPr>
              <a:t>menggambarkan</a:t>
            </a:r>
            <a:r>
              <a:rPr lang="en-US" b="1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rebuchet MS"/>
                <a:cs typeface="Trebuchet MS"/>
              </a:rPr>
              <a:t>tingkat</a:t>
            </a:r>
            <a:r>
              <a:rPr lang="en-US" b="1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rebuchet MS"/>
                <a:cs typeface="Trebuchet MS"/>
              </a:rPr>
              <a:t>pencapaian</a:t>
            </a:r>
            <a:r>
              <a:rPr lang="en-US" b="1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rebuchet MS"/>
                <a:cs typeface="Trebuchet MS"/>
              </a:rPr>
              <a:t>suatu</a:t>
            </a:r>
            <a:r>
              <a:rPr lang="en-US" b="1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rebuchet MS"/>
                <a:cs typeface="Trebuchet MS"/>
              </a:rPr>
              <a:t>sasaran</a:t>
            </a:r>
            <a:r>
              <a:rPr lang="en-US" b="1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rebuchet MS"/>
                <a:cs typeface="Trebuchet MS"/>
              </a:rPr>
              <a:t>atau</a:t>
            </a:r>
            <a:r>
              <a:rPr lang="en-US" b="1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rebuchet MS"/>
                <a:cs typeface="Trebuchet MS"/>
              </a:rPr>
              <a:t>tujuan</a:t>
            </a:r>
            <a:r>
              <a:rPr lang="en-US" b="1" dirty="0">
                <a:solidFill>
                  <a:srgbClr val="000000"/>
                </a:solidFill>
                <a:latin typeface="Trebuchet MS"/>
                <a:cs typeface="Trebuchet MS"/>
              </a:rPr>
              <a:t> yang </a:t>
            </a:r>
            <a:r>
              <a:rPr lang="en-US" b="1" dirty="0" err="1">
                <a:solidFill>
                  <a:srgbClr val="000000"/>
                </a:solidFill>
                <a:latin typeface="Trebuchet MS"/>
                <a:cs typeface="Trebuchet MS"/>
              </a:rPr>
              <a:t>ditetapkan</a:t>
            </a:r>
            <a:r>
              <a:rPr lang="en-US" b="1" dirty="0">
                <a:solidFill>
                  <a:srgbClr val="000000"/>
                </a:solidFill>
                <a:latin typeface="Trebuchet MS"/>
                <a:cs typeface="Trebuchet MS"/>
              </a:rPr>
              <a:t>”.</a:t>
            </a:r>
          </a:p>
          <a:p>
            <a:pPr marL="628650" indent="-628650">
              <a:buFont typeface="Wingdings 2" charset="0"/>
              <a:buNone/>
            </a:pPr>
            <a:endParaRPr lang="id-ID" b="1" dirty="0">
              <a:solidFill>
                <a:srgbClr val="000000"/>
              </a:solidFill>
              <a:latin typeface="Trebuchet MS"/>
              <a:cs typeface="Trebuchet MS"/>
            </a:endParaRPr>
          </a:p>
          <a:p>
            <a:pPr marL="628650" indent="-628650">
              <a:buFont typeface="Wingdings 2" charset="0"/>
              <a:buNone/>
            </a:pPr>
            <a:endParaRPr lang="en-US" b="1" dirty="0">
              <a:solidFill>
                <a:srgbClr val="000000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843307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7" descr="City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5687615"/>
            <a:ext cx="9144000" cy="119575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2" dirty="0">
              <a:solidFill>
                <a:prstClr val="white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64047" y="3416342"/>
            <a:ext cx="113792" cy="2557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sz="1662" dirty="0">
              <a:solidFill>
                <a:prstClr val="black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608075" y="1693499"/>
            <a:ext cx="524255" cy="2557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sz="1662" dirty="0">
              <a:solidFill>
                <a:prstClr val="black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310881" y="2228180"/>
            <a:ext cx="727455" cy="25577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sz="1662" dirty="0">
              <a:solidFill>
                <a:prstClr val="black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140960" y="2855383"/>
            <a:ext cx="723392" cy="2557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sz="1662" dirty="0">
              <a:solidFill>
                <a:prstClr val="black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8310879" y="2855383"/>
            <a:ext cx="723392" cy="25577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sz="1662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2584938"/>
            <a:ext cx="9144000" cy="1758462"/>
          </a:xfrm>
          <a:prstGeom prst="rect">
            <a:avLst/>
          </a:prstGeom>
          <a:solidFill>
            <a:srgbClr val="BF4D00"/>
          </a:solidFill>
          <a:ln w="9525">
            <a:solidFill>
              <a:srgbClr val="D77C0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15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1813" y="3124386"/>
            <a:ext cx="6710713" cy="639228"/>
          </a:xfrm>
          <a:prstGeom prst="rect">
            <a:avLst/>
          </a:prstGeom>
          <a:noFill/>
        </p:spPr>
        <p:txBody>
          <a:bodyPr wrap="none" lIns="84406" tIns="42203" rIns="84406" bIns="42203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3600" b="1" spc="46" dirty="0">
                <a:ln w="11430"/>
                <a:solidFill>
                  <a:prstClr val="whit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  <a:t>INDIKATOR KINERJA UTAMA</a:t>
            </a:r>
            <a:endParaRPr lang="en-US" sz="3600" b="1" spc="46" dirty="0">
              <a:ln w="11430"/>
              <a:solidFill>
                <a:prstClr val="white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5287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ctrTitle"/>
          </p:nvPr>
        </p:nvSpPr>
        <p:spPr>
          <a:xfrm>
            <a:off x="348208" y="238650"/>
            <a:ext cx="7620000" cy="990600"/>
          </a:xfrm>
        </p:spPr>
        <p:txBody>
          <a:bodyPr/>
          <a:lstStyle/>
          <a:p>
            <a:pPr algn="l"/>
            <a:r>
              <a:rPr lang="en-US" sz="3200" b="1" dirty="0">
                <a:latin typeface="Trebuchet MS"/>
                <a:cs typeface="Trebuchet MS"/>
              </a:rPr>
              <a:t>INDIKATOR KINERJA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subTitle" idx="1"/>
          </p:nvPr>
        </p:nvSpPr>
        <p:spPr>
          <a:xfrm>
            <a:off x="457200" y="1066800"/>
            <a:ext cx="8077200" cy="5181600"/>
          </a:xfrm>
        </p:spPr>
        <p:txBody>
          <a:bodyPr>
            <a:normAutofit/>
          </a:bodyPr>
          <a:lstStyle/>
          <a:p>
            <a:pPr marL="628650" indent="-628650">
              <a:buFont typeface="Wingdings 2" charset="0"/>
              <a:buNone/>
            </a:pPr>
            <a:endParaRPr lang="en-US" sz="2200" b="1" dirty="0"/>
          </a:p>
          <a:p>
            <a:pPr marL="628650" indent="-628650">
              <a:buFont typeface="Wingdings 2" charset="0"/>
              <a:buNone/>
            </a:pPr>
            <a:r>
              <a:rPr lang="en-US" sz="2200" b="1" dirty="0"/>
              <a:t>      </a:t>
            </a:r>
            <a:r>
              <a:rPr lang="en-US" sz="2800" b="1" dirty="0" err="1">
                <a:solidFill>
                  <a:schemeClr val="tx1"/>
                </a:solidFill>
                <a:latin typeface="Trebuchet MS"/>
                <a:cs typeface="Trebuchet MS"/>
              </a:rPr>
              <a:t>Indikator</a:t>
            </a:r>
            <a:r>
              <a:rPr lang="en-US" sz="2800" b="1" dirty="0">
                <a:solidFill>
                  <a:schemeClr val="tx1"/>
                </a:solidFill>
                <a:latin typeface="Trebuchet MS"/>
                <a:cs typeface="Trebuchet MS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rebuchet MS"/>
                <a:cs typeface="Trebuchet MS"/>
              </a:rPr>
              <a:t>Kinerja</a:t>
            </a:r>
            <a:r>
              <a:rPr lang="en-US" sz="2800" b="1" dirty="0">
                <a:solidFill>
                  <a:schemeClr val="tx1"/>
                </a:solidFill>
                <a:latin typeface="Trebuchet MS"/>
                <a:cs typeface="Trebuchet MS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rebuchet MS"/>
                <a:cs typeface="Trebuchet MS"/>
              </a:rPr>
              <a:t>Utama</a:t>
            </a:r>
            <a:r>
              <a:rPr lang="en-US" sz="2800" b="1" dirty="0">
                <a:solidFill>
                  <a:schemeClr val="tx1"/>
                </a:solidFill>
                <a:latin typeface="Trebuchet MS"/>
                <a:cs typeface="Trebuchet MS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rebuchet MS"/>
                <a:cs typeface="Trebuchet MS"/>
              </a:rPr>
              <a:t>adalah</a:t>
            </a:r>
            <a:r>
              <a:rPr lang="en-US" sz="2800" b="1" dirty="0">
                <a:solidFill>
                  <a:schemeClr val="tx1"/>
                </a:solidFill>
                <a:latin typeface="Trebuchet MS"/>
                <a:cs typeface="Trebuchet MS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rebuchet MS"/>
                <a:cs typeface="Trebuchet MS"/>
              </a:rPr>
              <a:t>ukuran</a:t>
            </a:r>
            <a:r>
              <a:rPr lang="en-US" sz="2800" b="1" dirty="0">
                <a:solidFill>
                  <a:schemeClr val="tx1"/>
                </a:solidFill>
                <a:latin typeface="Trebuchet MS"/>
                <a:cs typeface="Trebuchet MS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rebuchet MS"/>
                <a:cs typeface="Trebuchet MS"/>
              </a:rPr>
              <a:t>keberhasilan</a:t>
            </a:r>
            <a:r>
              <a:rPr lang="en-US" sz="2800" b="1" dirty="0">
                <a:solidFill>
                  <a:schemeClr val="tx1"/>
                </a:solidFill>
                <a:latin typeface="Trebuchet MS"/>
                <a:cs typeface="Trebuchet MS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rebuchet MS"/>
                <a:cs typeface="Trebuchet MS"/>
              </a:rPr>
              <a:t>dari</a:t>
            </a:r>
            <a:r>
              <a:rPr lang="en-US" sz="2800" b="1" dirty="0">
                <a:solidFill>
                  <a:schemeClr val="tx1"/>
                </a:solidFill>
                <a:latin typeface="Trebuchet MS"/>
                <a:cs typeface="Trebuchet MS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rebuchet MS"/>
                <a:cs typeface="Trebuchet MS"/>
              </a:rPr>
              <a:t>suatu</a:t>
            </a:r>
            <a:r>
              <a:rPr lang="en-US" sz="2800" b="1" dirty="0">
                <a:solidFill>
                  <a:schemeClr val="tx1"/>
                </a:solidFill>
                <a:latin typeface="Trebuchet MS"/>
                <a:cs typeface="Trebuchet MS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rebuchet MS"/>
                <a:cs typeface="Trebuchet MS"/>
              </a:rPr>
              <a:t>tujuan</a:t>
            </a:r>
            <a:r>
              <a:rPr lang="en-US" sz="2800" b="1" dirty="0">
                <a:solidFill>
                  <a:srgbClr val="FF3300"/>
                </a:solidFill>
                <a:latin typeface="Trebuchet MS"/>
                <a:cs typeface="Trebuchet MS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rebuchet MS"/>
                <a:cs typeface="Trebuchet MS"/>
              </a:rPr>
              <a:t>dan</a:t>
            </a:r>
            <a:r>
              <a:rPr lang="en-US" sz="2800" b="1" dirty="0">
                <a:solidFill>
                  <a:srgbClr val="FF3300"/>
                </a:solidFill>
                <a:latin typeface="Trebuchet MS"/>
                <a:cs typeface="Trebuchet MS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rebuchet MS"/>
                <a:cs typeface="Trebuchet MS"/>
              </a:rPr>
              <a:t>sasaran</a:t>
            </a:r>
            <a:r>
              <a:rPr lang="en-US" sz="2800" b="1" dirty="0">
                <a:latin typeface="Trebuchet MS"/>
                <a:cs typeface="Trebuchet MS"/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  <a:latin typeface="Trebuchet MS"/>
                <a:cs typeface="Trebuchet MS"/>
              </a:rPr>
              <a:t>strategis</a:t>
            </a:r>
            <a:r>
              <a:rPr lang="en-US" sz="2000" b="1" dirty="0">
                <a:solidFill>
                  <a:srgbClr val="FF3300"/>
                </a:solidFill>
                <a:latin typeface="Comic Sans MS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rebuchet MS"/>
                <a:cs typeface="Trebuchet MS"/>
              </a:rPr>
              <a:t>organisasi</a:t>
            </a:r>
            <a:endParaRPr lang="en-US" sz="2800" b="1" dirty="0">
              <a:solidFill>
                <a:schemeClr val="tx1"/>
              </a:solidFill>
              <a:latin typeface="Trebuchet MS"/>
              <a:cs typeface="Trebuchet MS"/>
            </a:endParaRPr>
          </a:p>
          <a:p>
            <a:pPr marL="628650" indent="-628650">
              <a:buFont typeface="Wingdings 2" charset="0"/>
              <a:buNone/>
            </a:pPr>
            <a:endParaRPr lang="id-ID" sz="2200" b="1" dirty="0">
              <a:latin typeface="Comic Sans MS" charset="0"/>
            </a:endParaRPr>
          </a:p>
          <a:p>
            <a:pPr marL="628650" indent="-628650">
              <a:buFont typeface="Wingdings 2" charset="0"/>
              <a:buNone/>
            </a:pPr>
            <a:endParaRPr lang="id-ID" sz="2200" b="1" dirty="0">
              <a:latin typeface="Comic Sans MS" charset="0"/>
            </a:endParaRPr>
          </a:p>
          <a:p>
            <a:pPr marL="628650" indent="-628650">
              <a:buFont typeface="Wingdings 2" charset="0"/>
              <a:buNone/>
            </a:pPr>
            <a:r>
              <a:rPr lang="en-US" sz="2200" b="1" dirty="0">
                <a:latin typeface="Comic Sans MS" charset="0"/>
              </a:rPr>
              <a:t>          </a:t>
            </a:r>
          </a:p>
          <a:p>
            <a:pPr marL="628650" indent="-628650">
              <a:buFont typeface="Wingdings 2" charset="0"/>
              <a:buNone/>
            </a:pPr>
            <a:r>
              <a:rPr lang="en-US" sz="2800" b="1" dirty="0" err="1">
                <a:solidFill>
                  <a:srgbClr val="000000"/>
                </a:solidFill>
                <a:latin typeface="Trebuchet MS"/>
                <a:cs typeface="Trebuchet MS"/>
              </a:rPr>
              <a:t>Indikator</a:t>
            </a:r>
            <a:r>
              <a:rPr lang="en-US" sz="2800" b="1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rebuchet MS"/>
                <a:cs typeface="Trebuchet MS"/>
              </a:rPr>
              <a:t>kinerja</a:t>
            </a:r>
            <a:r>
              <a:rPr lang="en-US" sz="2800" b="1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lang="id-ID" sz="2800" b="1" dirty="0">
                <a:solidFill>
                  <a:srgbClr val="000000"/>
                </a:solidFill>
                <a:latin typeface="Trebuchet MS"/>
                <a:cs typeface="Trebuchet MS"/>
              </a:rPr>
              <a:t>/ Indikator Kinerja utama</a:t>
            </a:r>
            <a:r>
              <a:rPr lang="en-US" sz="2800" b="1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rebuchet MS"/>
                <a:cs typeface="Trebuchet MS"/>
              </a:rPr>
              <a:t>harus</a:t>
            </a:r>
            <a:r>
              <a:rPr lang="en-US" sz="2800" b="1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rebuchet MS"/>
                <a:cs typeface="Trebuchet MS"/>
              </a:rPr>
              <a:t>merupakan</a:t>
            </a:r>
            <a:r>
              <a:rPr lang="en-US" sz="2800" b="1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rebuchet MS"/>
                <a:cs typeface="Trebuchet MS"/>
              </a:rPr>
              <a:t>sesuatu</a:t>
            </a:r>
            <a:r>
              <a:rPr lang="en-US" sz="2800" b="1" dirty="0">
                <a:solidFill>
                  <a:srgbClr val="000000"/>
                </a:solidFill>
                <a:latin typeface="Trebuchet MS"/>
                <a:cs typeface="Trebuchet MS"/>
              </a:rPr>
              <a:t> yang </a:t>
            </a:r>
            <a:r>
              <a:rPr lang="en-US" sz="2800" b="1" dirty="0" err="1">
                <a:solidFill>
                  <a:srgbClr val="000000"/>
                </a:solidFill>
                <a:latin typeface="Trebuchet MS"/>
                <a:cs typeface="Trebuchet MS"/>
              </a:rPr>
              <a:t>akan</a:t>
            </a:r>
            <a:r>
              <a:rPr lang="en-US" sz="2800" b="1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rebuchet MS"/>
                <a:cs typeface="Trebuchet MS"/>
              </a:rPr>
              <a:t>dihitung</a:t>
            </a:r>
            <a:r>
              <a:rPr lang="en-US" sz="2800" b="1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rebuchet MS"/>
                <a:cs typeface="Trebuchet MS"/>
              </a:rPr>
              <a:t>dan</a:t>
            </a:r>
            <a:r>
              <a:rPr lang="en-US" sz="2800" b="1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rebuchet MS"/>
                <a:cs typeface="Trebuchet MS"/>
              </a:rPr>
              <a:t>diukur</a:t>
            </a:r>
            <a:r>
              <a:rPr lang="en-US" sz="2800" b="1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rebuchet MS"/>
                <a:cs typeface="Trebuchet MS"/>
              </a:rPr>
              <a:t>serta</a:t>
            </a:r>
            <a:r>
              <a:rPr lang="en-US" sz="2800" b="1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rebuchet MS"/>
                <a:cs typeface="Trebuchet MS"/>
              </a:rPr>
              <a:t>digunakan</a:t>
            </a:r>
            <a:r>
              <a:rPr lang="en-US" sz="2800" b="1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rebuchet MS"/>
                <a:cs typeface="Trebuchet MS"/>
              </a:rPr>
              <a:t>untuk</a:t>
            </a:r>
            <a:r>
              <a:rPr lang="en-US" sz="2800" b="1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rebuchet MS"/>
                <a:cs typeface="Trebuchet MS"/>
              </a:rPr>
              <a:t>menilai</a:t>
            </a:r>
            <a:r>
              <a:rPr lang="en-US" sz="2800" b="1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rebuchet MS"/>
                <a:cs typeface="Trebuchet MS"/>
              </a:rPr>
              <a:t>tingkat</a:t>
            </a:r>
            <a:r>
              <a:rPr lang="en-US" sz="2800" b="1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rebuchet MS"/>
                <a:cs typeface="Trebuchet MS"/>
              </a:rPr>
              <a:t>kinerja</a:t>
            </a:r>
            <a:r>
              <a:rPr lang="en-US" sz="2800" b="1" dirty="0">
                <a:solidFill>
                  <a:srgbClr val="000000"/>
                </a:solidFill>
                <a:latin typeface="Trebuchet MS"/>
                <a:cs typeface="Trebuchet MS"/>
              </a:rPr>
              <a:t>.</a:t>
            </a:r>
          </a:p>
          <a:p>
            <a:pPr marL="628650" indent="-628650">
              <a:buFont typeface="Wingdings 2" charset="0"/>
              <a:buNone/>
            </a:pPr>
            <a:endParaRPr lang="en-US" sz="2200" b="1" dirty="0">
              <a:latin typeface="Comic Sans MS" charset="0"/>
            </a:endParaRPr>
          </a:p>
        </p:txBody>
      </p:sp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4246531" y="3109004"/>
            <a:ext cx="661135" cy="63503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5569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345017" y="194208"/>
            <a:ext cx="8229600" cy="755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dirty="0">
                <a:latin typeface="Trebuchet MS"/>
                <a:cs typeface="Trebuchet MS"/>
              </a:rPr>
              <a:t>INDIKATOR KINERJA UTAMA</a:t>
            </a:r>
          </a:p>
        </p:txBody>
      </p:sp>
      <p:graphicFrame>
        <p:nvGraphicFramePr>
          <p:cNvPr id="11" name="Content Placeholder 2"/>
          <p:cNvGraphicFramePr>
            <a:graphicFrameLocks/>
          </p:cNvGraphicFramePr>
          <p:nvPr>
            <p:extLst/>
          </p:nvPr>
        </p:nvGraphicFramePr>
        <p:xfrm>
          <a:off x="423332" y="1250979"/>
          <a:ext cx="8263468" cy="5212080"/>
        </p:xfrm>
        <a:graphic>
          <a:graphicData uri="http://schemas.openxmlformats.org/drawingml/2006/table">
            <a:tbl>
              <a:tblPr/>
              <a:tblGrid>
                <a:gridCol w="1490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4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473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SASARAN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SASARAN STRATEGIS?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INDIKATOR KINERJA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IK PENTING?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IKU/</a:t>
                      </a:r>
                    </a:p>
                    <a:p>
                      <a:pPr algn="ctr" fontAlgn="t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BUKAN IKU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661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YA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A.1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YA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IKU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158">
                <a:tc vMerge="1">
                  <a:txBody>
                    <a:bodyPr/>
                    <a:lstStyle/>
                    <a:p>
                      <a:pPr algn="ctr" fontAlgn="t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A.2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800" b="0" i="0" u="none" strike="noStrike" dirty="0">
                          <a:effectLst/>
                          <a:latin typeface="Arial"/>
                        </a:rPr>
                        <a:t>YA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IKU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1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B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YA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B.1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YA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IKU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158"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C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YA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C.1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YA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IKU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158">
                <a:tc vMerge="1">
                  <a:txBody>
                    <a:bodyPr/>
                    <a:lstStyle/>
                    <a:p>
                      <a:pPr algn="ctr" fontAlgn="t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C.2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YA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IKU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158">
                <a:tc vMerge="1">
                  <a:txBody>
                    <a:bodyPr/>
                    <a:lstStyle/>
                    <a:p>
                      <a:pPr algn="ctr" fontAlgn="t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C.3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TIDAK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BUKAN IKU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158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D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TIDAK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D.1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=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BUKAN IKU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3158">
                <a:tc vMerge="1">
                  <a:txBody>
                    <a:bodyPr/>
                    <a:lstStyle/>
                    <a:p>
                      <a:pPr algn="ctr" fontAlgn="t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D.2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=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BUKAN IKU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559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066800"/>
          <a:ext cx="82296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34964" y="9534"/>
            <a:ext cx="8229600" cy="1143000"/>
          </a:xfrm>
        </p:spPr>
        <p:txBody>
          <a:bodyPr/>
          <a:lstStyle/>
          <a:p>
            <a:pPr algn="l"/>
            <a:r>
              <a:rPr lang="id-ID" dirty="0">
                <a:latin typeface="Trebuchet MS"/>
                <a:cs typeface="Trebuchet MS"/>
              </a:rPr>
              <a:t>IKU vs IKK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A1455A-1174-4134-A4F9-D4D5CAFC45C0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14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003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306" name="Group 58"/>
          <p:cNvGraphicFramePr>
            <a:graphicFrameLocks noGrp="1"/>
          </p:cNvGraphicFramePr>
          <p:nvPr>
            <p:ph type="tbl" idx="1"/>
            <p:extLst/>
          </p:nvPr>
        </p:nvGraphicFramePr>
        <p:xfrm>
          <a:off x="885825" y="3276600"/>
          <a:ext cx="8007350" cy="2895601"/>
        </p:xfrm>
        <a:graphic>
          <a:graphicData uri="http://schemas.openxmlformats.org/drawingml/2006/table">
            <a:tbl>
              <a:tblPr/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5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1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1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6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rebuchet MS"/>
                          <a:cs typeface="Trebuchet MS"/>
                        </a:rPr>
                        <a:t>No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rebuchet MS"/>
                        <a:cs typeface="Trebuchet MS"/>
                      </a:endParaRPr>
                    </a:p>
                  </a:txBody>
                  <a:tcPr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rebuchet MS"/>
                          <a:cs typeface="Trebuchet MS"/>
                        </a:rPr>
                        <a:t>Sasaran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rebuchet MS"/>
                        <a:cs typeface="Trebuchet MS"/>
                      </a:endParaRP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rebuchet MS"/>
                          <a:cs typeface="Trebuchet MS"/>
                        </a:rPr>
                        <a:t>IKU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rebuchet MS"/>
                        <a:cs typeface="Trebuchet MS"/>
                      </a:endParaRP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rebuchet MS"/>
                          <a:cs typeface="Trebuchet MS"/>
                        </a:rPr>
                        <a:t>Alasan/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rebuchet MS"/>
                          <a:cs typeface="Trebuchet MS"/>
                        </a:rPr>
                        <a:t>Sumber Data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rebuchet MS"/>
                        <a:cs typeface="Trebuchet MS"/>
                      </a:endParaRP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5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65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5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D51D4F59-9437-4145-A244-9B6DBE484FD9}" type="slidenum">
              <a:rPr lang="en-GB" sz="1200">
                <a:solidFill>
                  <a:srgbClr val="B5A788"/>
                </a:solidFill>
                <a:cs typeface="Arial" charset="0"/>
              </a:rPr>
              <a:pPr/>
              <a:t>15</a:t>
            </a:fld>
            <a:endParaRPr lang="en-GB" sz="1200">
              <a:solidFill>
                <a:srgbClr val="B5A788"/>
              </a:solidFill>
              <a:cs typeface="Arial" charset="0"/>
            </a:endParaRPr>
          </a:p>
        </p:txBody>
      </p:sp>
      <p:sp>
        <p:nvSpPr>
          <p:cNvPr id="40993" name="Text Box 5"/>
          <p:cNvSpPr txBox="1">
            <a:spLocks noChangeArrowheads="1"/>
          </p:cNvSpPr>
          <p:nvPr/>
        </p:nvSpPr>
        <p:spPr bwMode="auto">
          <a:xfrm>
            <a:off x="592138" y="2944813"/>
            <a:ext cx="4340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endParaRPr lang="id-ID"/>
          </a:p>
        </p:txBody>
      </p:sp>
      <p:sp>
        <p:nvSpPr>
          <p:cNvPr id="40994" name="Text Box 6"/>
          <p:cNvSpPr txBox="1">
            <a:spLocks noChangeArrowheads="1"/>
          </p:cNvSpPr>
          <p:nvPr/>
        </p:nvSpPr>
        <p:spPr bwMode="auto">
          <a:xfrm>
            <a:off x="323850" y="1412875"/>
            <a:ext cx="65182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914400" indent="-457200"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lvl="1" algn="l">
              <a:buFont typeface="Arial" charset="0"/>
              <a:buAutoNum type="arabicPeriod"/>
            </a:pPr>
            <a:r>
              <a:rPr lang="id-ID" sz="2000" dirty="0">
                <a:latin typeface="Trebuchet MS"/>
                <a:cs typeface="Trebuchet MS"/>
              </a:rPr>
              <a:t>Nama Unit Organisasi:</a:t>
            </a:r>
            <a:r>
              <a:rPr lang="en-US" sz="2000" dirty="0">
                <a:latin typeface="Trebuchet MS"/>
                <a:cs typeface="Trebuchet MS"/>
              </a:rPr>
              <a:t> ………………………….</a:t>
            </a:r>
            <a:endParaRPr lang="id-ID" sz="2000" dirty="0">
              <a:latin typeface="Trebuchet MS"/>
              <a:cs typeface="Trebuchet MS"/>
            </a:endParaRPr>
          </a:p>
          <a:p>
            <a:pPr lvl="1" algn="l">
              <a:buFont typeface="Arial" charset="0"/>
              <a:buAutoNum type="arabicPeriod"/>
            </a:pPr>
            <a:r>
              <a:rPr lang="id-ID" sz="2000" dirty="0">
                <a:latin typeface="Trebuchet MS"/>
                <a:cs typeface="Trebuchet MS"/>
              </a:rPr>
              <a:t>Tugas:</a:t>
            </a:r>
            <a:r>
              <a:rPr lang="en-US" sz="2000" dirty="0">
                <a:latin typeface="Trebuchet MS"/>
                <a:cs typeface="Trebuchet MS"/>
              </a:rPr>
              <a:t> ……………………………………………..</a:t>
            </a:r>
            <a:endParaRPr lang="id-ID" sz="2000" dirty="0">
              <a:latin typeface="Trebuchet MS"/>
              <a:cs typeface="Trebuchet MS"/>
            </a:endParaRPr>
          </a:p>
          <a:p>
            <a:pPr lvl="1" algn="l">
              <a:buFont typeface="Arial" charset="0"/>
              <a:buAutoNum type="arabicPeriod"/>
            </a:pPr>
            <a:r>
              <a:rPr lang="id-ID" sz="2000" dirty="0">
                <a:latin typeface="Trebuchet MS"/>
                <a:cs typeface="Trebuchet MS"/>
              </a:rPr>
              <a:t>Fungsi:</a:t>
            </a:r>
            <a:r>
              <a:rPr lang="en-US" sz="2000" dirty="0">
                <a:latin typeface="Trebuchet MS"/>
                <a:cs typeface="Trebuchet MS"/>
              </a:rPr>
              <a:t> …………………………………………….</a:t>
            </a:r>
            <a:endParaRPr lang="id-ID" sz="2000" dirty="0">
              <a:latin typeface="Trebuchet MS"/>
              <a:cs typeface="Trebuchet MS"/>
            </a:endParaRPr>
          </a:p>
          <a:p>
            <a:pPr lvl="1" algn="l">
              <a:buFont typeface="Arial" charset="0"/>
              <a:buAutoNum type="arabicPeriod"/>
            </a:pPr>
            <a:r>
              <a:rPr lang="id-ID" sz="2000" dirty="0">
                <a:latin typeface="Trebuchet MS"/>
                <a:cs typeface="Trebuchet MS"/>
              </a:rPr>
              <a:t>Indikator Kinerja Utama:</a:t>
            </a:r>
            <a:r>
              <a:rPr lang="en-US" sz="2000" dirty="0">
                <a:latin typeface="Trebuchet MS"/>
                <a:cs typeface="Trebuchet MS"/>
              </a:rPr>
              <a:t> …………………………</a:t>
            </a:r>
            <a:endParaRPr lang="en-GB" sz="2000" dirty="0">
              <a:latin typeface="Trebuchet MS"/>
              <a:cs typeface="Trebuchet MS"/>
            </a:endParaRPr>
          </a:p>
        </p:txBody>
      </p:sp>
      <p:sp>
        <p:nvSpPr>
          <p:cNvPr id="40995" name="TextBox 5"/>
          <p:cNvSpPr txBox="1">
            <a:spLocks noChangeArrowheads="1"/>
          </p:cNvSpPr>
          <p:nvPr/>
        </p:nvSpPr>
        <p:spPr bwMode="auto">
          <a:xfrm>
            <a:off x="346284" y="639750"/>
            <a:ext cx="3733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Trebuchet MS"/>
                <a:cs typeface="Trebuchet MS"/>
              </a:rPr>
              <a:t>(PERMENPAN NO 9 TH 2007)</a:t>
            </a:r>
          </a:p>
        </p:txBody>
      </p:sp>
      <p:sp>
        <p:nvSpPr>
          <p:cNvPr id="40996" name="TextBox 6"/>
          <p:cNvSpPr txBox="1">
            <a:spLocks noChangeArrowheads="1"/>
          </p:cNvSpPr>
          <p:nvPr/>
        </p:nvSpPr>
        <p:spPr bwMode="auto">
          <a:xfrm>
            <a:off x="332924" y="-82560"/>
            <a:ext cx="7772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4800" dirty="0" err="1">
                <a:latin typeface="Trebuchet MS"/>
                <a:cs typeface="Trebuchet MS"/>
              </a:rPr>
              <a:t>Indikator</a:t>
            </a:r>
            <a:r>
              <a:rPr lang="en-US" sz="4800" dirty="0">
                <a:latin typeface="Trebuchet MS"/>
                <a:cs typeface="Trebuchet MS"/>
              </a:rPr>
              <a:t> </a:t>
            </a:r>
            <a:r>
              <a:rPr lang="en-US" sz="4800" dirty="0" err="1">
                <a:latin typeface="Trebuchet MS"/>
                <a:cs typeface="Trebuchet MS"/>
              </a:rPr>
              <a:t>Kinerja</a:t>
            </a:r>
            <a:r>
              <a:rPr lang="en-US" sz="4800" dirty="0">
                <a:latin typeface="Trebuchet MS"/>
                <a:cs typeface="Trebuchet MS"/>
              </a:rPr>
              <a:t> </a:t>
            </a:r>
            <a:r>
              <a:rPr lang="en-US" sz="4800" dirty="0" err="1">
                <a:latin typeface="Trebuchet MS"/>
                <a:cs typeface="Trebuchet MS"/>
              </a:rPr>
              <a:t>Utama</a:t>
            </a:r>
            <a:endParaRPr lang="en-US" sz="4800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6493951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Line 2"/>
          <p:cNvSpPr>
            <a:spLocks noChangeShapeType="1"/>
          </p:cNvSpPr>
          <p:nvPr/>
        </p:nvSpPr>
        <p:spPr bwMode="auto">
          <a:xfrm flipH="1">
            <a:off x="2209800" y="2209800"/>
            <a:ext cx="4495800" cy="3429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7" name="Line 3"/>
          <p:cNvSpPr>
            <a:spLocks noChangeShapeType="1"/>
          </p:cNvSpPr>
          <p:nvPr/>
        </p:nvSpPr>
        <p:spPr bwMode="auto">
          <a:xfrm flipH="1">
            <a:off x="2378075" y="1981200"/>
            <a:ext cx="4175125" cy="1905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 flipH="1">
            <a:off x="6324600" y="2514600"/>
            <a:ext cx="820738" cy="31115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 flipH="1">
            <a:off x="5257800" y="1524000"/>
            <a:ext cx="1371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0" name="Oval 6"/>
          <p:cNvSpPr>
            <a:spLocks noChangeArrowheads="1"/>
          </p:cNvSpPr>
          <p:nvPr/>
        </p:nvSpPr>
        <p:spPr bwMode="auto">
          <a:xfrm>
            <a:off x="1939925" y="2895600"/>
            <a:ext cx="4297363" cy="3567113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1991" name="AutoShape 7"/>
          <p:cNvSpPr>
            <a:spLocks noChangeArrowheads="1"/>
          </p:cNvSpPr>
          <p:nvPr/>
        </p:nvSpPr>
        <p:spPr bwMode="auto">
          <a:xfrm>
            <a:off x="2986088" y="1158875"/>
            <a:ext cx="2209800" cy="9144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>
            <a:prstShdw prst="shdw17" dist="17961" dir="2700000">
              <a:srgbClr val="99995C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2400" dirty="0" err="1">
                <a:solidFill>
                  <a:srgbClr val="003300"/>
                </a:solidFill>
              </a:rPr>
              <a:t>Perencanaan</a:t>
            </a:r>
            <a:endParaRPr lang="en-US" sz="2400" dirty="0">
              <a:solidFill>
                <a:srgbClr val="003300"/>
              </a:solidFill>
            </a:endParaRPr>
          </a:p>
          <a:p>
            <a:r>
              <a:rPr lang="en-US" sz="2400" dirty="0" err="1">
                <a:solidFill>
                  <a:srgbClr val="003300"/>
                </a:solidFill>
              </a:rPr>
              <a:t>Stratejik</a:t>
            </a:r>
            <a:endParaRPr lang="en-US" sz="2400" dirty="0">
              <a:solidFill>
                <a:srgbClr val="003300"/>
              </a:solidFill>
            </a:endParaRPr>
          </a:p>
        </p:txBody>
      </p:sp>
      <p:sp>
        <p:nvSpPr>
          <p:cNvPr id="41992" name="AutoShape 8"/>
          <p:cNvSpPr>
            <a:spLocks noChangeArrowheads="1"/>
          </p:cNvSpPr>
          <p:nvPr/>
        </p:nvSpPr>
        <p:spPr bwMode="auto">
          <a:xfrm>
            <a:off x="2974975" y="2511425"/>
            <a:ext cx="2209800" cy="914400"/>
          </a:xfrm>
          <a:prstGeom prst="roundRect">
            <a:avLst>
              <a:gd name="adj" fmla="val 16667"/>
            </a:avLst>
          </a:prstGeom>
          <a:solidFill>
            <a:srgbClr val="99FFCC"/>
          </a:solidFill>
          <a:ln>
            <a:noFill/>
          </a:ln>
          <a:effectLst>
            <a:prstShdw prst="shdw17" dist="17961" dir="2700000">
              <a:srgbClr val="5C997A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2400" dirty="0" err="1">
                <a:solidFill>
                  <a:srgbClr val="003300"/>
                </a:solidFill>
              </a:rPr>
              <a:t>Perencanaan</a:t>
            </a:r>
            <a:endParaRPr lang="en-US" sz="2400" dirty="0">
              <a:solidFill>
                <a:srgbClr val="003300"/>
              </a:solidFill>
            </a:endParaRPr>
          </a:p>
          <a:p>
            <a:r>
              <a:rPr lang="en-US" sz="2400" dirty="0" err="1">
                <a:solidFill>
                  <a:srgbClr val="003300"/>
                </a:solidFill>
              </a:rPr>
              <a:t>Kinerja</a:t>
            </a:r>
            <a:r>
              <a:rPr lang="en-US" sz="2400" dirty="0">
                <a:solidFill>
                  <a:srgbClr val="003300"/>
                </a:solidFill>
              </a:rPr>
              <a:t> </a:t>
            </a:r>
            <a:r>
              <a:rPr lang="en-US" sz="2400" dirty="0" err="1">
                <a:solidFill>
                  <a:srgbClr val="003300"/>
                </a:solidFill>
              </a:rPr>
              <a:t>Tahunan</a:t>
            </a:r>
            <a:endParaRPr lang="en-US" sz="2400" dirty="0">
              <a:solidFill>
                <a:srgbClr val="003300"/>
              </a:solidFill>
            </a:endParaRPr>
          </a:p>
        </p:txBody>
      </p:sp>
      <p:sp>
        <p:nvSpPr>
          <p:cNvPr id="41993" name="AutoShape 9"/>
          <p:cNvSpPr>
            <a:spLocks noChangeArrowheads="1"/>
          </p:cNvSpPr>
          <p:nvPr/>
        </p:nvSpPr>
        <p:spPr bwMode="auto">
          <a:xfrm>
            <a:off x="5029200" y="3994150"/>
            <a:ext cx="2209800" cy="914400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>
            <a:noFill/>
          </a:ln>
          <a:effectLst>
            <a:prstShdw prst="shdw17" dist="17961" dir="2700000">
              <a:srgbClr val="5C995C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2400">
                <a:solidFill>
                  <a:srgbClr val="003300"/>
                </a:solidFill>
              </a:rPr>
              <a:t>Penganggaran </a:t>
            </a:r>
          </a:p>
          <a:p>
            <a:r>
              <a:rPr lang="en-US" sz="2400">
                <a:solidFill>
                  <a:srgbClr val="003300"/>
                </a:solidFill>
              </a:rPr>
              <a:t>Kinerja</a:t>
            </a:r>
          </a:p>
        </p:txBody>
      </p:sp>
      <p:sp>
        <p:nvSpPr>
          <p:cNvPr id="41994" name="Line 13"/>
          <p:cNvSpPr>
            <a:spLocks noChangeShapeType="1"/>
          </p:cNvSpPr>
          <p:nvPr/>
        </p:nvSpPr>
        <p:spPr bwMode="auto">
          <a:xfrm>
            <a:off x="4083050" y="2073275"/>
            <a:ext cx="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5" name="Line 14"/>
          <p:cNvSpPr>
            <a:spLocks noChangeShapeType="1"/>
          </p:cNvSpPr>
          <p:nvPr/>
        </p:nvSpPr>
        <p:spPr bwMode="auto">
          <a:xfrm>
            <a:off x="6035675" y="3902075"/>
            <a:ext cx="90488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Line 15"/>
          <p:cNvSpPr>
            <a:spLocks noChangeShapeType="1"/>
          </p:cNvSpPr>
          <p:nvPr/>
        </p:nvSpPr>
        <p:spPr bwMode="auto">
          <a:xfrm flipH="1">
            <a:off x="5776913" y="5564188"/>
            <a:ext cx="168275" cy="2746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7" name="Line 16"/>
          <p:cNvSpPr>
            <a:spLocks noChangeShapeType="1"/>
          </p:cNvSpPr>
          <p:nvPr/>
        </p:nvSpPr>
        <p:spPr bwMode="auto">
          <a:xfrm flipH="1" flipV="1">
            <a:off x="3398838" y="6323013"/>
            <a:ext cx="274637" cy="920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8" name="Line 17"/>
          <p:cNvSpPr>
            <a:spLocks noChangeShapeType="1"/>
          </p:cNvSpPr>
          <p:nvPr/>
        </p:nvSpPr>
        <p:spPr bwMode="auto">
          <a:xfrm flipH="1" flipV="1">
            <a:off x="1905000" y="4786313"/>
            <a:ext cx="90488" cy="2730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9" name="Line 18"/>
          <p:cNvSpPr>
            <a:spLocks noChangeShapeType="1"/>
          </p:cNvSpPr>
          <p:nvPr/>
        </p:nvSpPr>
        <p:spPr bwMode="auto">
          <a:xfrm flipV="1">
            <a:off x="2759075" y="3095625"/>
            <a:ext cx="365125" cy="1825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0" name="Rectangle 19"/>
          <p:cNvSpPr>
            <a:spLocks noChangeArrowheads="1"/>
          </p:cNvSpPr>
          <p:nvPr/>
        </p:nvSpPr>
        <p:spPr bwMode="auto">
          <a:xfrm>
            <a:off x="358268" y="218550"/>
            <a:ext cx="7848600" cy="8382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/>
          <a:p>
            <a:r>
              <a:rPr lang="en-US" sz="4000" dirty="0">
                <a:latin typeface="Trebuchet MS"/>
                <a:cs typeface="Trebuchet MS"/>
              </a:rPr>
              <a:t>PEMANFAATAN  IKU</a:t>
            </a:r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6934200" y="1295400"/>
            <a:ext cx="203041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6600" dirty="0">
                <a:effectLst>
                  <a:outerShdw blurRad="38100" dist="38100" dir="2700000" algn="tl">
                    <a:srgbClr val="DDDDDD"/>
                  </a:outerShdw>
                </a:effectLst>
                <a:latin typeface="Trebuchet MS"/>
                <a:cs typeface="Trebuchet MS"/>
              </a:rPr>
              <a:t>IKU</a:t>
            </a:r>
          </a:p>
        </p:txBody>
      </p:sp>
      <p:sp>
        <p:nvSpPr>
          <p:cNvPr id="42002" name="Line 21"/>
          <p:cNvSpPr>
            <a:spLocks noChangeShapeType="1"/>
          </p:cNvSpPr>
          <p:nvPr/>
        </p:nvSpPr>
        <p:spPr bwMode="auto">
          <a:xfrm flipH="1">
            <a:off x="4572000" y="1798638"/>
            <a:ext cx="2073275" cy="6397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3" name="Line 22"/>
          <p:cNvSpPr>
            <a:spLocks noChangeShapeType="1"/>
          </p:cNvSpPr>
          <p:nvPr/>
        </p:nvSpPr>
        <p:spPr bwMode="auto">
          <a:xfrm flipH="1">
            <a:off x="6172200" y="2362200"/>
            <a:ext cx="609600" cy="1524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4" name="AutoShape 9"/>
          <p:cNvSpPr>
            <a:spLocks noChangeArrowheads="1"/>
          </p:cNvSpPr>
          <p:nvPr/>
        </p:nvSpPr>
        <p:spPr bwMode="auto">
          <a:xfrm>
            <a:off x="4648200" y="5715000"/>
            <a:ext cx="2209800" cy="914400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>
            <a:noFill/>
          </a:ln>
          <a:effectLst>
            <a:prstShdw prst="shdw17" dist="17961" dir="2700000">
              <a:srgbClr val="5C995C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2400">
                <a:solidFill>
                  <a:srgbClr val="003300"/>
                </a:solidFill>
              </a:rPr>
              <a:t>Penetapan </a:t>
            </a:r>
          </a:p>
          <a:p>
            <a:r>
              <a:rPr lang="en-US" sz="2400">
                <a:solidFill>
                  <a:srgbClr val="003300"/>
                </a:solidFill>
              </a:rPr>
              <a:t>Kinerja</a:t>
            </a:r>
          </a:p>
        </p:txBody>
      </p:sp>
      <p:sp>
        <p:nvSpPr>
          <p:cNvPr id="42005" name="AutoShape 9"/>
          <p:cNvSpPr>
            <a:spLocks noChangeArrowheads="1"/>
          </p:cNvSpPr>
          <p:nvPr/>
        </p:nvSpPr>
        <p:spPr bwMode="auto">
          <a:xfrm>
            <a:off x="914400" y="5638800"/>
            <a:ext cx="2209800" cy="914400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>
            <a:noFill/>
          </a:ln>
          <a:effectLst>
            <a:prstShdw prst="shdw17" dist="17961" dir="2700000">
              <a:srgbClr val="5C995C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2400">
                <a:solidFill>
                  <a:srgbClr val="003300"/>
                </a:solidFill>
              </a:rPr>
              <a:t>Pengukuran </a:t>
            </a:r>
          </a:p>
          <a:p>
            <a:r>
              <a:rPr lang="en-US" sz="2400">
                <a:solidFill>
                  <a:srgbClr val="003300"/>
                </a:solidFill>
              </a:rPr>
              <a:t>Kinerja</a:t>
            </a:r>
          </a:p>
        </p:txBody>
      </p:sp>
      <p:sp>
        <p:nvSpPr>
          <p:cNvPr id="42006" name="AutoShape 9"/>
          <p:cNvSpPr>
            <a:spLocks noChangeArrowheads="1"/>
          </p:cNvSpPr>
          <p:nvPr/>
        </p:nvSpPr>
        <p:spPr bwMode="auto">
          <a:xfrm>
            <a:off x="304800" y="3962400"/>
            <a:ext cx="2971800" cy="914400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>
            <a:noFill/>
          </a:ln>
          <a:effectLst>
            <a:prstShdw prst="shdw17" dist="17961" dir="2700000">
              <a:srgbClr val="5C995C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2400">
                <a:solidFill>
                  <a:srgbClr val="003300"/>
                </a:solidFill>
              </a:rPr>
              <a:t>Evaluasi &amp; Pelaporan </a:t>
            </a:r>
          </a:p>
          <a:p>
            <a:r>
              <a:rPr lang="en-US" sz="2400">
                <a:solidFill>
                  <a:srgbClr val="003300"/>
                </a:solidFill>
              </a:rPr>
              <a:t>Kinerja</a:t>
            </a:r>
          </a:p>
        </p:txBody>
      </p:sp>
    </p:spTree>
    <p:extLst>
      <p:ext uri="{BB962C8B-B14F-4D97-AF65-F5344CB8AC3E}">
        <p14:creationId xmlns:p14="http://schemas.microsoft.com/office/powerpoint/2010/main" val="111084892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7" descr="City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5687615"/>
            <a:ext cx="9144000" cy="119575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2" dirty="0">
              <a:solidFill>
                <a:prstClr val="white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64047" y="3416342"/>
            <a:ext cx="113792" cy="2557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sz="1662" dirty="0">
              <a:solidFill>
                <a:prstClr val="black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608075" y="1693499"/>
            <a:ext cx="524255" cy="2557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sz="1662" dirty="0">
              <a:solidFill>
                <a:prstClr val="black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310881" y="2228180"/>
            <a:ext cx="727455" cy="25577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sz="1662" dirty="0">
              <a:solidFill>
                <a:prstClr val="black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140960" y="2855383"/>
            <a:ext cx="723392" cy="2557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sz="1662" dirty="0">
              <a:solidFill>
                <a:prstClr val="black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8310879" y="2855383"/>
            <a:ext cx="723392" cy="25577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sz="1662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2584938"/>
            <a:ext cx="9144000" cy="1758462"/>
          </a:xfrm>
          <a:prstGeom prst="rect">
            <a:avLst/>
          </a:prstGeom>
          <a:solidFill>
            <a:srgbClr val="BF4D00"/>
          </a:solidFill>
          <a:ln w="9525">
            <a:solidFill>
              <a:srgbClr val="D77C0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15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56766" y="3124386"/>
            <a:ext cx="5220817" cy="639228"/>
          </a:xfrm>
          <a:prstGeom prst="rect">
            <a:avLst/>
          </a:prstGeom>
          <a:noFill/>
        </p:spPr>
        <p:txBody>
          <a:bodyPr wrap="none" lIns="84406" tIns="42203" rIns="84406" bIns="42203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GB" sz="3600" b="1" spc="46" dirty="0">
                <a:ln w="11430"/>
                <a:solidFill>
                  <a:prstClr val="whit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  <a:t>CASCADING KINERJA</a:t>
            </a:r>
            <a:endParaRPr lang="en-US" sz="3600" b="1" spc="46" dirty="0">
              <a:ln w="11430"/>
              <a:solidFill>
                <a:prstClr val="white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3955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8EF8-9AA5-4F22-B682-513E356027CB}" type="slidenum">
              <a:rPr lang="id-ID" smtClean="0"/>
              <a:t>18</a:t>
            </a:fld>
            <a:endParaRPr lang="id-ID"/>
          </a:p>
        </p:txBody>
      </p:sp>
      <p:sp>
        <p:nvSpPr>
          <p:cNvPr id="88" name="Rounded Rectangle 87"/>
          <p:cNvSpPr/>
          <p:nvPr/>
        </p:nvSpPr>
        <p:spPr>
          <a:xfrm>
            <a:off x="259904" y="4782232"/>
            <a:ext cx="8632576" cy="1462484"/>
          </a:xfrm>
          <a:prstGeom prst="roundRect">
            <a:avLst>
              <a:gd name="adj" fmla="val 8650"/>
            </a:avLst>
          </a:prstGeom>
          <a:solidFill>
            <a:sysClr val="window" lastClr="FFFFFF">
              <a:lumMod val="65000"/>
              <a:alpha val="32000"/>
            </a:sysClr>
          </a:solidFill>
          <a:ln w="19050" cap="flat" cmpd="sng" algn="ctr">
            <a:solidFill>
              <a:srgbClr val="5D5AD2"/>
            </a:solidFill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107504" y="2924944"/>
            <a:ext cx="8928992" cy="3456384"/>
          </a:xfrm>
          <a:prstGeom prst="roundRect">
            <a:avLst>
              <a:gd name="adj" fmla="val 8650"/>
            </a:avLst>
          </a:prstGeom>
          <a:solidFill>
            <a:sysClr val="window" lastClr="FFFFFF">
              <a:lumMod val="65000"/>
              <a:alpha val="32000"/>
            </a:sysClr>
          </a:solidFill>
          <a:ln w="38100" cap="flat" cmpd="sng" algn="ctr">
            <a:solidFill>
              <a:srgbClr val="7030A0"/>
            </a:solidFill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107504" y="1916832"/>
            <a:ext cx="8928992" cy="864096"/>
          </a:xfrm>
          <a:prstGeom prst="roundRect">
            <a:avLst/>
          </a:prstGeom>
          <a:solidFill>
            <a:sysClr val="window" lastClr="FFFFFF">
              <a:lumMod val="65000"/>
              <a:alpha val="32000"/>
            </a:sysClr>
          </a:solidFill>
          <a:ln w="38100" cap="flat" cmpd="sng" algn="ctr">
            <a:solidFill>
              <a:srgbClr val="FF8600"/>
            </a:solidFill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8133077" y="1916832"/>
            <a:ext cx="950449" cy="289441"/>
          </a:xfrm>
          <a:prstGeom prst="roundRect">
            <a:avLst/>
          </a:prstGeom>
          <a:solidFill>
            <a:sysClr val="window" lastClr="FFFFFF">
              <a:alpha val="65000"/>
            </a:sysClr>
          </a:soli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100" b="1" i="0" u="none" strike="noStrike" kern="0" cap="none" spc="0" normalizeH="0" baseline="0" noProof="0" dirty="0">
                <a:ln>
                  <a:noFill/>
                </a:ln>
                <a:solidFill>
                  <a:srgbClr val="FF8600"/>
                </a:solidFill>
                <a:effectLst/>
                <a:uLnTx/>
                <a:uFillTx/>
              </a:rPr>
              <a:t>NASIONAL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3507279" y="3047439"/>
            <a:ext cx="3096344" cy="381561"/>
          </a:xfrm>
          <a:prstGeom prst="roundRect">
            <a:avLst/>
          </a:prstGeom>
          <a:gradFill rotWithShape="1">
            <a:gsLst>
              <a:gs pos="0">
                <a:srgbClr val="838D9B">
                  <a:tint val="96000"/>
                  <a:satMod val="130000"/>
                  <a:lumMod val="114000"/>
                </a:srgbClr>
              </a:gs>
              <a:gs pos="60000">
                <a:srgbClr val="838D9B">
                  <a:tint val="100000"/>
                  <a:satMod val="106000"/>
                  <a:lumMod val="110000"/>
                </a:srgbClr>
              </a:gs>
              <a:gs pos="100000">
                <a:srgbClr val="838D9B"/>
              </a:gs>
            </a:gsLst>
            <a:lin ang="5400000" scaled="0"/>
          </a:gradFill>
          <a:ln w="12700" cap="flat" cmpd="sng" algn="ctr">
            <a:solidFill>
              <a:srgbClr val="838D9B"/>
            </a:solidFill>
            <a:prstDash val="solid"/>
          </a:ln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SASARAN 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PEMBANGUNAN DAERAH</a:t>
            </a:r>
            <a:endParaRPr kumimoji="0" lang="id-ID" sz="12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kumimoji="0" lang="id-ID" sz="1200" b="1" i="1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outcome - impact</a:t>
            </a:r>
            <a:r>
              <a:rPr kumimoji="0" lang="id-ID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7564538" y="2936861"/>
            <a:ext cx="1461131" cy="289441"/>
          </a:xfrm>
          <a:prstGeom prst="roundRect">
            <a:avLst/>
          </a:prstGeom>
          <a:solidFill>
            <a:sysClr val="window" lastClr="FFFFFF">
              <a:alpha val="54000"/>
            </a:sysClr>
          </a:soli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</a:rPr>
              <a:t>Pemerintah</a:t>
            </a: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</a:rPr>
              <a:t> Daerah</a:t>
            </a:r>
            <a:endParaRPr kumimoji="0" lang="id-ID" sz="1100" b="1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2139127" y="3616449"/>
            <a:ext cx="2091680" cy="426864"/>
          </a:xfrm>
          <a:prstGeom prst="roundRect">
            <a:avLst/>
          </a:prstGeom>
          <a:gradFill rotWithShape="1">
            <a:gsLst>
              <a:gs pos="0">
                <a:srgbClr val="80716A">
                  <a:tint val="96000"/>
                  <a:satMod val="130000"/>
                  <a:lumMod val="114000"/>
                </a:srgbClr>
              </a:gs>
              <a:gs pos="60000">
                <a:srgbClr val="80716A">
                  <a:tint val="100000"/>
                  <a:satMod val="106000"/>
                  <a:lumMod val="110000"/>
                </a:srgbClr>
              </a:gs>
              <a:gs pos="100000">
                <a:srgbClr val="80716A"/>
              </a:gs>
            </a:gsLst>
            <a:lin ang="5400000" scaled="0"/>
          </a:gradFill>
          <a:ln>
            <a:noFill/>
          </a:ln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SASARAN </a:t>
            </a:r>
            <a:r>
              <a:rPr lang="en-US" sz="1200" kern="0" dirty="0">
                <a:solidFill>
                  <a:sysClr val="window" lastClr="FFFFFF"/>
                </a:solidFill>
                <a:latin typeface="Arial"/>
              </a:rPr>
              <a:t>STRATEGIS</a:t>
            </a:r>
            <a:endParaRPr kumimoji="0" lang="id-ID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kumimoji="0" lang="id-ID" sz="1200" b="0" i="1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outcome</a:t>
            </a:r>
            <a:r>
              <a:rPr kumimoji="0" lang="id-ID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</a:p>
        </p:txBody>
      </p:sp>
      <p:sp>
        <p:nvSpPr>
          <p:cNvPr id="95" name="Rounded Rectangle 94"/>
          <p:cNvSpPr/>
          <p:nvPr/>
        </p:nvSpPr>
        <p:spPr>
          <a:xfrm>
            <a:off x="5952103" y="3616449"/>
            <a:ext cx="2091680" cy="426864"/>
          </a:xfrm>
          <a:prstGeom prst="roundRect">
            <a:avLst/>
          </a:prstGeom>
          <a:gradFill rotWithShape="1">
            <a:gsLst>
              <a:gs pos="0">
                <a:srgbClr val="80716A">
                  <a:tint val="96000"/>
                  <a:satMod val="130000"/>
                  <a:lumMod val="114000"/>
                </a:srgbClr>
              </a:gs>
              <a:gs pos="60000">
                <a:srgbClr val="80716A">
                  <a:tint val="100000"/>
                  <a:satMod val="106000"/>
                  <a:lumMod val="110000"/>
                </a:srgbClr>
              </a:gs>
              <a:gs pos="100000">
                <a:srgbClr val="80716A"/>
              </a:gs>
            </a:gsLst>
            <a:lin ang="5400000" scaled="0"/>
          </a:gradFill>
          <a:ln>
            <a:noFill/>
          </a:ln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SASARAN </a:t>
            </a:r>
            <a:r>
              <a:rPr lang="en-US" sz="1200" kern="0" dirty="0">
                <a:solidFill>
                  <a:sysClr val="window" lastClr="FFFFFF"/>
                </a:solidFill>
                <a:latin typeface="Arial"/>
              </a:rPr>
              <a:t>STRATEGID</a:t>
            </a:r>
            <a:endParaRPr kumimoji="0" lang="id-ID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kumimoji="0" lang="id-ID" sz="1200" b="0" i="1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outcome</a:t>
            </a:r>
            <a:r>
              <a:rPr kumimoji="0" lang="id-ID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</a:p>
        </p:txBody>
      </p:sp>
      <p:sp>
        <p:nvSpPr>
          <p:cNvPr id="96" name="Rounded Rectangle 95"/>
          <p:cNvSpPr/>
          <p:nvPr/>
        </p:nvSpPr>
        <p:spPr>
          <a:xfrm>
            <a:off x="1405036" y="4246488"/>
            <a:ext cx="1742203" cy="432048"/>
          </a:xfrm>
          <a:prstGeom prst="roundRect">
            <a:avLst/>
          </a:prstGeom>
          <a:gradFill rotWithShape="1">
            <a:gsLst>
              <a:gs pos="0">
                <a:srgbClr val="5D5AD2">
                  <a:tint val="96000"/>
                  <a:satMod val="130000"/>
                  <a:lumMod val="114000"/>
                </a:srgbClr>
              </a:gs>
              <a:gs pos="60000">
                <a:srgbClr val="5D5AD2">
                  <a:tint val="100000"/>
                  <a:satMod val="106000"/>
                  <a:lumMod val="110000"/>
                </a:srgbClr>
              </a:gs>
              <a:gs pos="100000">
                <a:srgbClr val="5D5AD2"/>
              </a:gs>
            </a:gsLst>
            <a:lin ang="5400000" scaled="0"/>
          </a:gradFill>
          <a:ln w="12700" cap="flat" cmpd="sng" algn="ctr">
            <a:solidFill>
              <a:srgbClr val="5D5AD2"/>
            </a:solidFill>
            <a:prstDash val="solid"/>
          </a:ln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SASARAN </a:t>
            </a:r>
            <a:r>
              <a:rPr lang="en-US" sz="1100" kern="0" dirty="0">
                <a:solidFill>
                  <a:sysClr val="window" lastClr="FFFFFF"/>
                </a:solidFill>
                <a:latin typeface="Arial"/>
              </a:rPr>
              <a:t>PROGRAM</a:t>
            </a:r>
            <a:endParaRPr kumimoji="0" lang="id-ID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kumimoji="0" lang="id-ID" sz="1100" b="0" i="1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output</a:t>
            </a:r>
            <a:r>
              <a:rPr kumimoji="0" lang="id-ID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</a:p>
        </p:txBody>
      </p:sp>
      <p:sp>
        <p:nvSpPr>
          <p:cNvPr id="97" name="Rounded Rectangle 96"/>
          <p:cNvSpPr/>
          <p:nvPr/>
        </p:nvSpPr>
        <p:spPr>
          <a:xfrm>
            <a:off x="3296114" y="4246488"/>
            <a:ext cx="1742203" cy="432048"/>
          </a:xfrm>
          <a:prstGeom prst="roundRect">
            <a:avLst/>
          </a:prstGeom>
          <a:gradFill rotWithShape="1">
            <a:gsLst>
              <a:gs pos="0">
                <a:srgbClr val="5D5AD2">
                  <a:tint val="96000"/>
                  <a:satMod val="130000"/>
                  <a:lumMod val="114000"/>
                </a:srgbClr>
              </a:gs>
              <a:gs pos="60000">
                <a:srgbClr val="5D5AD2">
                  <a:tint val="100000"/>
                  <a:satMod val="106000"/>
                  <a:lumMod val="110000"/>
                </a:srgbClr>
              </a:gs>
              <a:gs pos="100000">
                <a:srgbClr val="5D5AD2"/>
              </a:gs>
            </a:gsLst>
            <a:lin ang="5400000" scaled="0"/>
          </a:gradFill>
          <a:ln w="12700" cap="flat" cmpd="sng" algn="ctr">
            <a:solidFill>
              <a:srgbClr val="5D5AD2"/>
            </a:solidFill>
            <a:prstDash val="solid"/>
          </a:ln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SASARAN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PROGRAM</a:t>
            </a:r>
            <a:endParaRPr kumimoji="0" lang="id-ID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kumimoji="0" lang="id-ID" sz="1100" b="0" i="1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output</a:t>
            </a:r>
            <a:r>
              <a:rPr kumimoji="0" lang="id-ID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</a:p>
        </p:txBody>
      </p:sp>
      <p:sp>
        <p:nvSpPr>
          <p:cNvPr id="98" name="Rounded Rectangle 97"/>
          <p:cNvSpPr/>
          <p:nvPr/>
        </p:nvSpPr>
        <p:spPr>
          <a:xfrm>
            <a:off x="5187192" y="4246488"/>
            <a:ext cx="1742203" cy="432048"/>
          </a:xfrm>
          <a:prstGeom prst="roundRect">
            <a:avLst/>
          </a:prstGeom>
          <a:gradFill rotWithShape="1">
            <a:gsLst>
              <a:gs pos="0">
                <a:srgbClr val="5D5AD2">
                  <a:tint val="96000"/>
                  <a:satMod val="130000"/>
                  <a:lumMod val="114000"/>
                </a:srgbClr>
              </a:gs>
              <a:gs pos="60000">
                <a:srgbClr val="5D5AD2">
                  <a:tint val="100000"/>
                  <a:satMod val="106000"/>
                  <a:lumMod val="110000"/>
                </a:srgbClr>
              </a:gs>
              <a:gs pos="100000">
                <a:srgbClr val="5D5AD2"/>
              </a:gs>
            </a:gsLst>
            <a:lin ang="5400000" scaled="0"/>
          </a:gradFill>
          <a:ln w="12700" cap="flat" cmpd="sng" algn="ctr">
            <a:solidFill>
              <a:srgbClr val="5D5AD2"/>
            </a:solidFill>
            <a:prstDash val="solid"/>
          </a:ln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SASARAN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PROGRAM</a:t>
            </a:r>
            <a:endParaRPr kumimoji="0" lang="id-ID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kumimoji="0" lang="id-ID" sz="1100" b="0" i="1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output</a:t>
            </a:r>
            <a:r>
              <a:rPr kumimoji="0" lang="id-ID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</a:p>
        </p:txBody>
      </p:sp>
      <p:sp>
        <p:nvSpPr>
          <p:cNvPr id="99" name="Rounded Rectangle 98"/>
          <p:cNvSpPr/>
          <p:nvPr/>
        </p:nvSpPr>
        <p:spPr>
          <a:xfrm>
            <a:off x="7078269" y="4246488"/>
            <a:ext cx="1742203" cy="432048"/>
          </a:xfrm>
          <a:prstGeom prst="roundRect">
            <a:avLst/>
          </a:prstGeom>
          <a:gradFill rotWithShape="1">
            <a:gsLst>
              <a:gs pos="0">
                <a:srgbClr val="5D5AD2">
                  <a:tint val="96000"/>
                  <a:satMod val="130000"/>
                  <a:lumMod val="114000"/>
                </a:srgbClr>
              </a:gs>
              <a:gs pos="60000">
                <a:srgbClr val="5D5AD2">
                  <a:tint val="100000"/>
                  <a:satMod val="106000"/>
                  <a:lumMod val="110000"/>
                </a:srgbClr>
              </a:gs>
              <a:gs pos="100000">
                <a:srgbClr val="5D5AD2"/>
              </a:gs>
            </a:gsLst>
            <a:lin ang="5400000" scaled="0"/>
          </a:gradFill>
          <a:ln w="12700" cap="flat" cmpd="sng" algn="ctr">
            <a:solidFill>
              <a:srgbClr val="5D5AD2"/>
            </a:solidFill>
            <a:prstDash val="solid"/>
          </a:ln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SASARAN </a:t>
            </a:r>
            <a:r>
              <a:rPr lang="en-US" sz="1100" kern="0" dirty="0">
                <a:solidFill>
                  <a:sysClr val="window" lastClr="FFFFFF"/>
                </a:solidFill>
                <a:latin typeface="Arial"/>
              </a:rPr>
              <a:t>PROGRAM</a:t>
            </a:r>
            <a:endParaRPr kumimoji="0" lang="id-ID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kumimoji="0" lang="id-ID" sz="1100" b="0" i="1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output</a:t>
            </a:r>
            <a:r>
              <a:rPr kumimoji="0" lang="id-ID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</a:p>
        </p:txBody>
      </p:sp>
      <p:sp>
        <p:nvSpPr>
          <p:cNvPr id="100" name="Rounded Rectangle 99"/>
          <p:cNvSpPr/>
          <p:nvPr/>
        </p:nvSpPr>
        <p:spPr>
          <a:xfrm>
            <a:off x="1433392" y="4885928"/>
            <a:ext cx="726368" cy="351656"/>
          </a:xfrm>
          <a:prstGeom prst="roundRect">
            <a:avLst/>
          </a:prstGeom>
          <a:gradFill rotWithShape="1">
            <a:gsLst>
              <a:gs pos="0">
                <a:srgbClr val="838D9B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838D9B">
                  <a:tint val="57000"/>
                  <a:satMod val="180000"/>
                  <a:lumMod val="99000"/>
                </a:srgbClr>
              </a:gs>
              <a:gs pos="100000">
                <a:srgbClr val="838D9B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838D9B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Proses</a:t>
            </a:r>
          </a:p>
        </p:txBody>
      </p:sp>
      <p:sp>
        <p:nvSpPr>
          <p:cNvPr id="101" name="Rounded Rectangle 100"/>
          <p:cNvSpPr/>
          <p:nvPr/>
        </p:nvSpPr>
        <p:spPr>
          <a:xfrm>
            <a:off x="2420871" y="4885928"/>
            <a:ext cx="726368" cy="351656"/>
          </a:xfrm>
          <a:prstGeom prst="roundRect">
            <a:avLst/>
          </a:prstGeom>
          <a:gradFill rotWithShape="1">
            <a:gsLst>
              <a:gs pos="0">
                <a:srgbClr val="838D9B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838D9B">
                  <a:tint val="57000"/>
                  <a:satMod val="180000"/>
                  <a:lumMod val="99000"/>
                </a:srgbClr>
              </a:gs>
              <a:gs pos="100000">
                <a:srgbClr val="838D9B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838D9B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Proses</a:t>
            </a:r>
          </a:p>
        </p:txBody>
      </p:sp>
      <p:sp>
        <p:nvSpPr>
          <p:cNvPr id="102" name="Rounded Rectangle 101"/>
          <p:cNvSpPr/>
          <p:nvPr/>
        </p:nvSpPr>
        <p:spPr>
          <a:xfrm>
            <a:off x="3296114" y="4885928"/>
            <a:ext cx="726368" cy="351656"/>
          </a:xfrm>
          <a:prstGeom prst="roundRect">
            <a:avLst/>
          </a:prstGeom>
          <a:gradFill rotWithShape="1">
            <a:gsLst>
              <a:gs pos="0">
                <a:srgbClr val="838D9B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838D9B">
                  <a:tint val="57000"/>
                  <a:satMod val="180000"/>
                  <a:lumMod val="99000"/>
                </a:srgbClr>
              </a:gs>
              <a:gs pos="100000">
                <a:srgbClr val="838D9B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838D9B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Proses</a:t>
            </a:r>
          </a:p>
        </p:txBody>
      </p:sp>
      <p:sp>
        <p:nvSpPr>
          <p:cNvPr id="103" name="Rounded Rectangle 102"/>
          <p:cNvSpPr/>
          <p:nvPr/>
        </p:nvSpPr>
        <p:spPr>
          <a:xfrm>
            <a:off x="4311949" y="4885928"/>
            <a:ext cx="726368" cy="351656"/>
          </a:xfrm>
          <a:prstGeom prst="roundRect">
            <a:avLst/>
          </a:prstGeom>
          <a:gradFill rotWithShape="1">
            <a:gsLst>
              <a:gs pos="0">
                <a:srgbClr val="838D9B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838D9B">
                  <a:tint val="57000"/>
                  <a:satMod val="180000"/>
                  <a:lumMod val="99000"/>
                </a:srgbClr>
              </a:gs>
              <a:gs pos="100000">
                <a:srgbClr val="838D9B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838D9B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Proses</a:t>
            </a:r>
          </a:p>
        </p:txBody>
      </p:sp>
      <p:sp>
        <p:nvSpPr>
          <p:cNvPr id="104" name="Rounded Rectangle 103"/>
          <p:cNvSpPr/>
          <p:nvPr/>
        </p:nvSpPr>
        <p:spPr>
          <a:xfrm>
            <a:off x="5187192" y="4885928"/>
            <a:ext cx="726368" cy="351656"/>
          </a:xfrm>
          <a:prstGeom prst="roundRect">
            <a:avLst/>
          </a:prstGeom>
          <a:gradFill rotWithShape="1">
            <a:gsLst>
              <a:gs pos="0">
                <a:srgbClr val="838D9B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838D9B">
                  <a:tint val="57000"/>
                  <a:satMod val="180000"/>
                  <a:lumMod val="99000"/>
                </a:srgbClr>
              </a:gs>
              <a:gs pos="100000">
                <a:srgbClr val="838D9B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838D9B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Proses</a:t>
            </a:r>
          </a:p>
        </p:txBody>
      </p:sp>
      <p:sp>
        <p:nvSpPr>
          <p:cNvPr id="105" name="Rounded Rectangle 104"/>
          <p:cNvSpPr/>
          <p:nvPr/>
        </p:nvSpPr>
        <p:spPr>
          <a:xfrm>
            <a:off x="6203027" y="4885928"/>
            <a:ext cx="726368" cy="351656"/>
          </a:xfrm>
          <a:prstGeom prst="roundRect">
            <a:avLst/>
          </a:prstGeom>
          <a:gradFill rotWithShape="1">
            <a:gsLst>
              <a:gs pos="0">
                <a:srgbClr val="838D9B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838D9B">
                  <a:tint val="57000"/>
                  <a:satMod val="180000"/>
                  <a:lumMod val="99000"/>
                </a:srgbClr>
              </a:gs>
              <a:gs pos="100000">
                <a:srgbClr val="838D9B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838D9B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Proses</a:t>
            </a:r>
          </a:p>
        </p:txBody>
      </p:sp>
      <p:sp>
        <p:nvSpPr>
          <p:cNvPr id="106" name="Rounded Rectangle 105"/>
          <p:cNvSpPr/>
          <p:nvPr/>
        </p:nvSpPr>
        <p:spPr>
          <a:xfrm>
            <a:off x="7078269" y="4885928"/>
            <a:ext cx="726368" cy="351656"/>
          </a:xfrm>
          <a:prstGeom prst="roundRect">
            <a:avLst/>
          </a:prstGeom>
          <a:gradFill rotWithShape="1">
            <a:gsLst>
              <a:gs pos="0">
                <a:srgbClr val="838D9B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838D9B">
                  <a:tint val="57000"/>
                  <a:satMod val="180000"/>
                  <a:lumMod val="99000"/>
                </a:srgbClr>
              </a:gs>
              <a:gs pos="100000">
                <a:srgbClr val="838D9B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838D9B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Proses</a:t>
            </a:r>
          </a:p>
        </p:txBody>
      </p:sp>
      <p:sp>
        <p:nvSpPr>
          <p:cNvPr id="107" name="Rounded Rectangle 106"/>
          <p:cNvSpPr/>
          <p:nvPr/>
        </p:nvSpPr>
        <p:spPr>
          <a:xfrm>
            <a:off x="8094104" y="4885928"/>
            <a:ext cx="726368" cy="351656"/>
          </a:xfrm>
          <a:prstGeom prst="roundRect">
            <a:avLst/>
          </a:prstGeom>
          <a:gradFill rotWithShape="1">
            <a:gsLst>
              <a:gs pos="0">
                <a:srgbClr val="838D9B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838D9B">
                  <a:tint val="57000"/>
                  <a:satMod val="180000"/>
                  <a:lumMod val="99000"/>
                </a:srgbClr>
              </a:gs>
              <a:gs pos="100000">
                <a:srgbClr val="838D9B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838D9B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Proses</a:t>
            </a:r>
          </a:p>
        </p:txBody>
      </p:sp>
      <p:sp>
        <p:nvSpPr>
          <p:cNvPr id="108" name="Rounded Rectangle 107"/>
          <p:cNvSpPr/>
          <p:nvPr/>
        </p:nvSpPr>
        <p:spPr>
          <a:xfrm>
            <a:off x="1433392" y="5340424"/>
            <a:ext cx="234026" cy="904292"/>
          </a:xfrm>
          <a:prstGeom prst="roundRect">
            <a:avLst/>
          </a:prstGeom>
          <a:gradFill rotWithShape="1">
            <a:gsLst>
              <a:gs pos="0">
                <a:srgbClr val="94147C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94147C">
                  <a:tint val="57000"/>
                  <a:satMod val="180000"/>
                  <a:lumMod val="99000"/>
                </a:srgbClr>
              </a:gs>
              <a:gs pos="100000">
                <a:srgbClr val="94147C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94147C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vert="wordArtVert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input</a:t>
            </a:r>
          </a:p>
        </p:txBody>
      </p:sp>
      <p:sp>
        <p:nvSpPr>
          <p:cNvPr id="109" name="Rounded Rectangle 108"/>
          <p:cNvSpPr/>
          <p:nvPr/>
        </p:nvSpPr>
        <p:spPr>
          <a:xfrm>
            <a:off x="1905101" y="5340424"/>
            <a:ext cx="234026" cy="904292"/>
          </a:xfrm>
          <a:prstGeom prst="roundRect">
            <a:avLst/>
          </a:prstGeom>
          <a:gradFill rotWithShape="1">
            <a:gsLst>
              <a:gs pos="0">
                <a:srgbClr val="94147C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94147C">
                  <a:tint val="57000"/>
                  <a:satMod val="180000"/>
                  <a:lumMod val="99000"/>
                </a:srgbClr>
              </a:gs>
              <a:gs pos="100000">
                <a:srgbClr val="94147C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94147C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vert="wordArtVert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input</a:t>
            </a:r>
          </a:p>
        </p:txBody>
      </p:sp>
      <p:sp>
        <p:nvSpPr>
          <p:cNvPr id="110" name="Rounded Rectangle 109"/>
          <p:cNvSpPr/>
          <p:nvPr/>
        </p:nvSpPr>
        <p:spPr>
          <a:xfrm>
            <a:off x="2420871" y="5340424"/>
            <a:ext cx="234026" cy="904292"/>
          </a:xfrm>
          <a:prstGeom prst="roundRect">
            <a:avLst/>
          </a:prstGeom>
          <a:gradFill rotWithShape="1">
            <a:gsLst>
              <a:gs pos="0">
                <a:srgbClr val="94147C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94147C">
                  <a:tint val="57000"/>
                  <a:satMod val="180000"/>
                  <a:lumMod val="99000"/>
                </a:srgbClr>
              </a:gs>
              <a:gs pos="100000">
                <a:srgbClr val="94147C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94147C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vert="wordArtVert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input</a:t>
            </a:r>
          </a:p>
        </p:txBody>
      </p:sp>
      <p:sp>
        <p:nvSpPr>
          <p:cNvPr id="111" name="Rounded Rectangle 110"/>
          <p:cNvSpPr/>
          <p:nvPr/>
        </p:nvSpPr>
        <p:spPr>
          <a:xfrm>
            <a:off x="2913213" y="5340424"/>
            <a:ext cx="234026" cy="904292"/>
          </a:xfrm>
          <a:prstGeom prst="roundRect">
            <a:avLst/>
          </a:prstGeom>
          <a:gradFill rotWithShape="1">
            <a:gsLst>
              <a:gs pos="0">
                <a:srgbClr val="94147C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94147C">
                  <a:tint val="57000"/>
                  <a:satMod val="180000"/>
                  <a:lumMod val="99000"/>
                </a:srgbClr>
              </a:gs>
              <a:gs pos="100000">
                <a:srgbClr val="94147C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94147C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vert="wordArtVert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input</a:t>
            </a:r>
          </a:p>
        </p:txBody>
      </p:sp>
      <p:sp>
        <p:nvSpPr>
          <p:cNvPr id="112" name="Rounded Rectangle 111"/>
          <p:cNvSpPr/>
          <p:nvPr/>
        </p:nvSpPr>
        <p:spPr>
          <a:xfrm>
            <a:off x="3296114" y="5340424"/>
            <a:ext cx="234026" cy="904292"/>
          </a:xfrm>
          <a:prstGeom prst="roundRect">
            <a:avLst/>
          </a:prstGeom>
          <a:gradFill rotWithShape="1">
            <a:gsLst>
              <a:gs pos="0">
                <a:srgbClr val="94147C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94147C">
                  <a:tint val="57000"/>
                  <a:satMod val="180000"/>
                  <a:lumMod val="99000"/>
                </a:srgbClr>
              </a:gs>
              <a:gs pos="100000">
                <a:srgbClr val="94147C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94147C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vert="wordArtVert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input</a:t>
            </a:r>
          </a:p>
        </p:txBody>
      </p:sp>
      <p:sp>
        <p:nvSpPr>
          <p:cNvPr id="113" name="Rounded Rectangle 112"/>
          <p:cNvSpPr/>
          <p:nvPr/>
        </p:nvSpPr>
        <p:spPr>
          <a:xfrm>
            <a:off x="3788456" y="5340424"/>
            <a:ext cx="234026" cy="904292"/>
          </a:xfrm>
          <a:prstGeom prst="roundRect">
            <a:avLst/>
          </a:prstGeom>
          <a:gradFill rotWithShape="1">
            <a:gsLst>
              <a:gs pos="0">
                <a:srgbClr val="94147C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94147C">
                  <a:tint val="57000"/>
                  <a:satMod val="180000"/>
                  <a:lumMod val="99000"/>
                </a:srgbClr>
              </a:gs>
              <a:gs pos="100000">
                <a:srgbClr val="94147C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94147C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vert="wordArtVert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input</a:t>
            </a:r>
          </a:p>
        </p:txBody>
      </p:sp>
      <p:sp>
        <p:nvSpPr>
          <p:cNvPr id="114" name="Rounded Rectangle 113"/>
          <p:cNvSpPr/>
          <p:nvPr/>
        </p:nvSpPr>
        <p:spPr>
          <a:xfrm>
            <a:off x="4311949" y="5340424"/>
            <a:ext cx="234026" cy="904292"/>
          </a:xfrm>
          <a:prstGeom prst="roundRect">
            <a:avLst/>
          </a:prstGeom>
          <a:gradFill rotWithShape="1">
            <a:gsLst>
              <a:gs pos="0">
                <a:srgbClr val="94147C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94147C">
                  <a:tint val="57000"/>
                  <a:satMod val="180000"/>
                  <a:lumMod val="99000"/>
                </a:srgbClr>
              </a:gs>
              <a:gs pos="100000">
                <a:srgbClr val="94147C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94147C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vert="wordArtVert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input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4804291" y="5340424"/>
            <a:ext cx="234026" cy="904292"/>
          </a:xfrm>
          <a:prstGeom prst="roundRect">
            <a:avLst/>
          </a:prstGeom>
          <a:gradFill rotWithShape="1">
            <a:gsLst>
              <a:gs pos="0">
                <a:srgbClr val="94147C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94147C">
                  <a:tint val="57000"/>
                  <a:satMod val="180000"/>
                  <a:lumMod val="99000"/>
                </a:srgbClr>
              </a:gs>
              <a:gs pos="100000">
                <a:srgbClr val="94147C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94147C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vert="wordArtVert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input</a:t>
            </a:r>
          </a:p>
        </p:txBody>
      </p:sp>
      <p:sp>
        <p:nvSpPr>
          <p:cNvPr id="116" name="Rounded Rectangle 115"/>
          <p:cNvSpPr/>
          <p:nvPr/>
        </p:nvSpPr>
        <p:spPr>
          <a:xfrm>
            <a:off x="5190717" y="5340424"/>
            <a:ext cx="234026" cy="904292"/>
          </a:xfrm>
          <a:prstGeom prst="roundRect">
            <a:avLst/>
          </a:prstGeom>
          <a:gradFill rotWithShape="1">
            <a:gsLst>
              <a:gs pos="0">
                <a:srgbClr val="94147C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94147C">
                  <a:tint val="57000"/>
                  <a:satMod val="180000"/>
                  <a:lumMod val="99000"/>
                </a:srgbClr>
              </a:gs>
              <a:gs pos="100000">
                <a:srgbClr val="94147C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94147C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vert="wordArtVert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input</a:t>
            </a:r>
          </a:p>
        </p:txBody>
      </p:sp>
      <p:sp>
        <p:nvSpPr>
          <p:cNvPr id="117" name="Rounded Rectangle 116"/>
          <p:cNvSpPr/>
          <p:nvPr/>
        </p:nvSpPr>
        <p:spPr>
          <a:xfrm>
            <a:off x="5679534" y="5340424"/>
            <a:ext cx="234026" cy="904292"/>
          </a:xfrm>
          <a:prstGeom prst="roundRect">
            <a:avLst/>
          </a:prstGeom>
          <a:gradFill rotWithShape="1">
            <a:gsLst>
              <a:gs pos="0">
                <a:srgbClr val="94147C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94147C">
                  <a:tint val="57000"/>
                  <a:satMod val="180000"/>
                  <a:lumMod val="99000"/>
                </a:srgbClr>
              </a:gs>
              <a:gs pos="100000">
                <a:srgbClr val="94147C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94147C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vert="wordArtVert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input</a:t>
            </a:r>
          </a:p>
        </p:txBody>
      </p:sp>
      <p:sp>
        <p:nvSpPr>
          <p:cNvPr id="118" name="Rounded Rectangle 117"/>
          <p:cNvSpPr/>
          <p:nvPr/>
        </p:nvSpPr>
        <p:spPr>
          <a:xfrm>
            <a:off x="6208935" y="5340424"/>
            <a:ext cx="234026" cy="904292"/>
          </a:xfrm>
          <a:prstGeom prst="roundRect">
            <a:avLst/>
          </a:prstGeom>
          <a:gradFill rotWithShape="1">
            <a:gsLst>
              <a:gs pos="0">
                <a:srgbClr val="94147C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94147C">
                  <a:tint val="57000"/>
                  <a:satMod val="180000"/>
                  <a:lumMod val="99000"/>
                </a:srgbClr>
              </a:gs>
              <a:gs pos="100000">
                <a:srgbClr val="94147C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94147C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vert="wordArtVert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input</a:t>
            </a:r>
          </a:p>
        </p:txBody>
      </p:sp>
      <p:sp>
        <p:nvSpPr>
          <p:cNvPr id="119" name="Rounded Rectangle 118"/>
          <p:cNvSpPr/>
          <p:nvPr/>
        </p:nvSpPr>
        <p:spPr>
          <a:xfrm>
            <a:off x="6695369" y="5340424"/>
            <a:ext cx="234026" cy="904292"/>
          </a:xfrm>
          <a:prstGeom prst="roundRect">
            <a:avLst/>
          </a:prstGeom>
          <a:gradFill rotWithShape="1">
            <a:gsLst>
              <a:gs pos="0">
                <a:srgbClr val="94147C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94147C">
                  <a:tint val="57000"/>
                  <a:satMod val="180000"/>
                  <a:lumMod val="99000"/>
                </a:srgbClr>
              </a:gs>
              <a:gs pos="100000">
                <a:srgbClr val="94147C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94147C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vert="wordArtVert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input</a:t>
            </a:r>
          </a:p>
        </p:txBody>
      </p:sp>
      <p:sp>
        <p:nvSpPr>
          <p:cNvPr id="120" name="Rounded Rectangle 119"/>
          <p:cNvSpPr/>
          <p:nvPr/>
        </p:nvSpPr>
        <p:spPr>
          <a:xfrm>
            <a:off x="7078269" y="5340424"/>
            <a:ext cx="234026" cy="904292"/>
          </a:xfrm>
          <a:prstGeom prst="roundRect">
            <a:avLst/>
          </a:prstGeom>
          <a:gradFill rotWithShape="1">
            <a:gsLst>
              <a:gs pos="0">
                <a:srgbClr val="94147C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94147C">
                  <a:tint val="57000"/>
                  <a:satMod val="180000"/>
                  <a:lumMod val="99000"/>
                </a:srgbClr>
              </a:gs>
              <a:gs pos="100000">
                <a:srgbClr val="94147C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94147C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vert="wordArtVert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input</a:t>
            </a:r>
          </a:p>
        </p:txBody>
      </p:sp>
      <p:sp>
        <p:nvSpPr>
          <p:cNvPr id="121" name="Rounded Rectangle 120"/>
          <p:cNvSpPr/>
          <p:nvPr/>
        </p:nvSpPr>
        <p:spPr>
          <a:xfrm>
            <a:off x="7570611" y="5340424"/>
            <a:ext cx="234026" cy="904292"/>
          </a:xfrm>
          <a:prstGeom prst="roundRect">
            <a:avLst/>
          </a:prstGeom>
          <a:gradFill rotWithShape="1">
            <a:gsLst>
              <a:gs pos="0">
                <a:srgbClr val="94147C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94147C">
                  <a:tint val="57000"/>
                  <a:satMod val="180000"/>
                  <a:lumMod val="99000"/>
                </a:srgbClr>
              </a:gs>
              <a:gs pos="100000">
                <a:srgbClr val="94147C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94147C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vert="wordArtVert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input</a:t>
            </a:r>
          </a:p>
        </p:txBody>
      </p:sp>
      <p:sp>
        <p:nvSpPr>
          <p:cNvPr id="122" name="Rounded Rectangle 121"/>
          <p:cNvSpPr/>
          <p:nvPr/>
        </p:nvSpPr>
        <p:spPr>
          <a:xfrm>
            <a:off x="8094104" y="5340424"/>
            <a:ext cx="234026" cy="904292"/>
          </a:xfrm>
          <a:prstGeom prst="roundRect">
            <a:avLst/>
          </a:prstGeom>
          <a:gradFill rotWithShape="1">
            <a:gsLst>
              <a:gs pos="0">
                <a:srgbClr val="94147C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94147C">
                  <a:tint val="57000"/>
                  <a:satMod val="180000"/>
                  <a:lumMod val="99000"/>
                </a:srgbClr>
              </a:gs>
              <a:gs pos="100000">
                <a:srgbClr val="94147C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94147C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vert="wordArtVert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input</a:t>
            </a:r>
          </a:p>
        </p:txBody>
      </p:sp>
      <p:sp>
        <p:nvSpPr>
          <p:cNvPr id="123" name="Rounded Rectangle 122"/>
          <p:cNvSpPr/>
          <p:nvPr/>
        </p:nvSpPr>
        <p:spPr>
          <a:xfrm>
            <a:off x="8586446" y="5340424"/>
            <a:ext cx="234026" cy="904292"/>
          </a:xfrm>
          <a:prstGeom prst="roundRect">
            <a:avLst/>
          </a:prstGeom>
          <a:gradFill rotWithShape="1">
            <a:gsLst>
              <a:gs pos="0">
                <a:srgbClr val="94147C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94147C">
                  <a:tint val="57000"/>
                  <a:satMod val="180000"/>
                  <a:lumMod val="99000"/>
                </a:srgbClr>
              </a:gs>
              <a:gs pos="100000">
                <a:srgbClr val="94147C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94147C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vert="wordArtVert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input</a:t>
            </a:r>
          </a:p>
        </p:txBody>
      </p:sp>
      <p:sp>
        <p:nvSpPr>
          <p:cNvPr id="124" name="Pentagon 123"/>
          <p:cNvSpPr/>
          <p:nvPr/>
        </p:nvSpPr>
        <p:spPr>
          <a:xfrm rot="5400000">
            <a:off x="4754367" y="2241102"/>
            <a:ext cx="386144" cy="1270980"/>
          </a:xfrm>
          <a:prstGeom prst="homePlate">
            <a:avLst/>
          </a:prstGeom>
          <a:solidFill>
            <a:srgbClr val="D2610C"/>
          </a:solidFill>
          <a:ln w="28575" cap="flat" cmpd="sng" algn="ctr">
            <a:solidFill>
              <a:sysClr val="window" lastClr="FFFFFF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5" name="Rounded Rectangle 124"/>
          <p:cNvSpPr/>
          <p:nvPr/>
        </p:nvSpPr>
        <p:spPr>
          <a:xfrm>
            <a:off x="2679187" y="2035448"/>
            <a:ext cx="4536504" cy="648072"/>
          </a:xfrm>
          <a:prstGeom prst="roundRect">
            <a:avLst/>
          </a:prstGeom>
          <a:gradFill rotWithShape="1">
            <a:gsLst>
              <a:gs pos="0">
                <a:srgbClr val="838D9B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838D9B">
                  <a:tint val="57000"/>
                  <a:satMod val="180000"/>
                  <a:lumMod val="99000"/>
                </a:srgbClr>
              </a:gs>
              <a:gs pos="100000">
                <a:srgbClr val="838D9B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838D9B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SASARAN PEMBANGUNAN NASIONAL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kumimoji="0" lang="id-ID" sz="18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Impact</a:t>
            </a:r>
            <a:r>
              <a: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</a:p>
        </p:txBody>
      </p:sp>
      <p:cxnSp>
        <p:nvCxnSpPr>
          <p:cNvPr id="126" name="Straight Arrow Connector 125"/>
          <p:cNvCxnSpPr>
            <a:stCxn id="92" idx="2"/>
            <a:endCxn id="94" idx="0"/>
          </p:cNvCxnSpPr>
          <p:nvPr/>
        </p:nvCxnSpPr>
        <p:spPr>
          <a:xfrm flipH="1">
            <a:off x="3184967" y="3429000"/>
            <a:ext cx="1870484" cy="187449"/>
          </a:xfrm>
          <a:prstGeom prst="straightConnector1">
            <a:avLst/>
          </a:prstGeom>
          <a:noFill/>
          <a:ln w="28575" cap="flat" cmpd="sng" algn="ctr">
            <a:solidFill>
              <a:srgbClr val="D2610C"/>
            </a:solidFill>
            <a:prstDash val="solid"/>
            <a:tailEnd type="arrow"/>
          </a:ln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p:spPr>
      </p:cxnSp>
      <p:cxnSp>
        <p:nvCxnSpPr>
          <p:cNvPr id="127" name="Straight Arrow Connector 126"/>
          <p:cNvCxnSpPr>
            <a:stCxn id="92" idx="2"/>
            <a:endCxn id="95" idx="0"/>
          </p:cNvCxnSpPr>
          <p:nvPr/>
        </p:nvCxnSpPr>
        <p:spPr>
          <a:xfrm>
            <a:off x="5055451" y="3429000"/>
            <a:ext cx="1942492" cy="187449"/>
          </a:xfrm>
          <a:prstGeom prst="straightConnector1">
            <a:avLst/>
          </a:prstGeom>
          <a:noFill/>
          <a:ln w="28575" cap="flat" cmpd="sng" algn="ctr">
            <a:solidFill>
              <a:srgbClr val="D2610C"/>
            </a:solidFill>
            <a:prstDash val="solid"/>
            <a:tailEnd type="arrow"/>
          </a:ln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p:spPr>
      </p:cxnSp>
      <p:cxnSp>
        <p:nvCxnSpPr>
          <p:cNvPr id="128" name="Straight Arrow Connector 127"/>
          <p:cNvCxnSpPr>
            <a:stCxn id="95" idx="2"/>
            <a:endCxn id="99" idx="0"/>
          </p:cNvCxnSpPr>
          <p:nvPr/>
        </p:nvCxnSpPr>
        <p:spPr>
          <a:xfrm>
            <a:off x="6997943" y="4043313"/>
            <a:ext cx="951428" cy="203175"/>
          </a:xfrm>
          <a:prstGeom prst="straightConnector1">
            <a:avLst/>
          </a:prstGeom>
          <a:noFill/>
          <a:ln w="28575" cap="flat" cmpd="sng" algn="ctr">
            <a:solidFill>
              <a:srgbClr val="5D5AD2">
                <a:lumMod val="40000"/>
                <a:lumOff val="60000"/>
              </a:srgbClr>
            </a:solidFill>
            <a:prstDash val="solid"/>
            <a:tailEnd type="arrow"/>
          </a:ln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p:spPr>
      </p:cxnSp>
      <p:cxnSp>
        <p:nvCxnSpPr>
          <p:cNvPr id="129" name="Straight Arrow Connector 128"/>
          <p:cNvCxnSpPr>
            <a:stCxn id="95" idx="2"/>
            <a:endCxn id="98" idx="0"/>
          </p:cNvCxnSpPr>
          <p:nvPr/>
        </p:nvCxnSpPr>
        <p:spPr>
          <a:xfrm flipH="1">
            <a:off x="6058294" y="4043313"/>
            <a:ext cx="939649" cy="203175"/>
          </a:xfrm>
          <a:prstGeom prst="straightConnector1">
            <a:avLst/>
          </a:prstGeom>
          <a:noFill/>
          <a:ln w="28575" cap="flat" cmpd="sng" algn="ctr">
            <a:solidFill>
              <a:srgbClr val="5D5AD2">
                <a:lumMod val="40000"/>
                <a:lumOff val="60000"/>
              </a:srgbClr>
            </a:solidFill>
            <a:prstDash val="solid"/>
            <a:tailEnd type="arrow"/>
          </a:ln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p:spPr>
      </p:cxnSp>
      <p:cxnSp>
        <p:nvCxnSpPr>
          <p:cNvPr id="130" name="Straight Arrow Connector 129"/>
          <p:cNvCxnSpPr>
            <a:stCxn id="94" idx="2"/>
            <a:endCxn id="96" idx="0"/>
          </p:cNvCxnSpPr>
          <p:nvPr/>
        </p:nvCxnSpPr>
        <p:spPr>
          <a:xfrm flipH="1">
            <a:off x="2276138" y="4043313"/>
            <a:ext cx="908829" cy="203175"/>
          </a:xfrm>
          <a:prstGeom prst="straightConnector1">
            <a:avLst/>
          </a:prstGeom>
          <a:noFill/>
          <a:ln w="28575" cap="flat" cmpd="sng" algn="ctr">
            <a:solidFill>
              <a:srgbClr val="5D5AD2">
                <a:lumMod val="40000"/>
                <a:lumOff val="60000"/>
              </a:srgbClr>
            </a:solidFill>
            <a:prstDash val="solid"/>
            <a:tailEnd type="arrow"/>
          </a:ln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p:spPr>
      </p:cxnSp>
      <p:cxnSp>
        <p:nvCxnSpPr>
          <p:cNvPr id="131" name="Straight Arrow Connector 130"/>
          <p:cNvCxnSpPr>
            <a:stCxn id="94" idx="2"/>
            <a:endCxn id="97" idx="0"/>
          </p:cNvCxnSpPr>
          <p:nvPr/>
        </p:nvCxnSpPr>
        <p:spPr>
          <a:xfrm>
            <a:off x="3184967" y="4043313"/>
            <a:ext cx="982249" cy="203175"/>
          </a:xfrm>
          <a:prstGeom prst="straightConnector1">
            <a:avLst/>
          </a:prstGeom>
          <a:noFill/>
          <a:ln w="28575" cap="flat" cmpd="sng" algn="ctr">
            <a:solidFill>
              <a:srgbClr val="5D5AD2">
                <a:lumMod val="40000"/>
                <a:lumOff val="60000"/>
              </a:srgbClr>
            </a:solidFill>
            <a:prstDash val="solid"/>
            <a:tailEnd type="arrow"/>
          </a:ln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p:spPr>
      </p:cxnSp>
      <p:cxnSp>
        <p:nvCxnSpPr>
          <p:cNvPr id="132" name="Straight Arrow Connector 131"/>
          <p:cNvCxnSpPr>
            <a:stCxn id="96" idx="2"/>
            <a:endCxn id="100" idx="0"/>
          </p:cNvCxnSpPr>
          <p:nvPr/>
        </p:nvCxnSpPr>
        <p:spPr>
          <a:xfrm flipH="1">
            <a:off x="1796576" y="4678536"/>
            <a:ext cx="479562" cy="207392"/>
          </a:xfrm>
          <a:prstGeom prst="straightConnector1">
            <a:avLst/>
          </a:prstGeom>
          <a:noFill/>
          <a:ln w="28575" cap="flat" cmpd="sng" algn="ctr">
            <a:solidFill>
              <a:sysClr val="window" lastClr="FFFFFF"/>
            </a:solidFill>
            <a:prstDash val="solid"/>
            <a:tailEnd type="arrow"/>
          </a:ln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p:spPr>
      </p:cxnSp>
      <p:cxnSp>
        <p:nvCxnSpPr>
          <p:cNvPr id="133" name="Straight Arrow Connector 132"/>
          <p:cNvCxnSpPr>
            <a:stCxn id="96" idx="2"/>
            <a:endCxn id="101" idx="0"/>
          </p:cNvCxnSpPr>
          <p:nvPr/>
        </p:nvCxnSpPr>
        <p:spPr>
          <a:xfrm>
            <a:off x="2276138" y="4678536"/>
            <a:ext cx="507917" cy="207392"/>
          </a:xfrm>
          <a:prstGeom prst="straightConnector1">
            <a:avLst/>
          </a:prstGeom>
          <a:noFill/>
          <a:ln w="28575" cap="flat" cmpd="sng" algn="ctr">
            <a:solidFill>
              <a:sysClr val="window" lastClr="FFFFFF"/>
            </a:solidFill>
            <a:prstDash val="solid"/>
            <a:tailEnd type="arrow"/>
          </a:ln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p:spPr>
      </p:cxnSp>
      <p:cxnSp>
        <p:nvCxnSpPr>
          <p:cNvPr id="134" name="Straight Arrow Connector 133"/>
          <p:cNvCxnSpPr>
            <a:stCxn id="97" idx="2"/>
            <a:endCxn id="102" idx="0"/>
          </p:cNvCxnSpPr>
          <p:nvPr/>
        </p:nvCxnSpPr>
        <p:spPr>
          <a:xfrm flipH="1">
            <a:off x="3659298" y="4678536"/>
            <a:ext cx="507918" cy="207392"/>
          </a:xfrm>
          <a:prstGeom prst="straightConnector1">
            <a:avLst/>
          </a:prstGeom>
          <a:noFill/>
          <a:ln w="28575" cap="flat" cmpd="sng" algn="ctr">
            <a:solidFill>
              <a:sysClr val="window" lastClr="FFFFFF"/>
            </a:solidFill>
            <a:prstDash val="solid"/>
            <a:tailEnd type="arrow"/>
          </a:ln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p:spPr>
      </p:cxnSp>
      <p:cxnSp>
        <p:nvCxnSpPr>
          <p:cNvPr id="135" name="Straight Arrow Connector 134"/>
          <p:cNvCxnSpPr>
            <a:stCxn id="97" idx="2"/>
            <a:endCxn id="103" idx="0"/>
          </p:cNvCxnSpPr>
          <p:nvPr/>
        </p:nvCxnSpPr>
        <p:spPr>
          <a:xfrm>
            <a:off x="4167216" y="4678536"/>
            <a:ext cx="507917" cy="207392"/>
          </a:xfrm>
          <a:prstGeom prst="straightConnector1">
            <a:avLst/>
          </a:prstGeom>
          <a:noFill/>
          <a:ln w="28575" cap="flat" cmpd="sng" algn="ctr">
            <a:solidFill>
              <a:sysClr val="window" lastClr="FFFFFF"/>
            </a:solidFill>
            <a:prstDash val="solid"/>
            <a:tailEnd type="arrow"/>
          </a:ln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p:spPr>
      </p:cxnSp>
      <p:cxnSp>
        <p:nvCxnSpPr>
          <p:cNvPr id="136" name="Straight Arrow Connector 135"/>
          <p:cNvCxnSpPr>
            <a:stCxn id="98" idx="2"/>
            <a:endCxn id="104" idx="0"/>
          </p:cNvCxnSpPr>
          <p:nvPr/>
        </p:nvCxnSpPr>
        <p:spPr>
          <a:xfrm flipH="1">
            <a:off x="5550376" y="4678536"/>
            <a:ext cx="507918" cy="207392"/>
          </a:xfrm>
          <a:prstGeom prst="straightConnector1">
            <a:avLst/>
          </a:prstGeom>
          <a:noFill/>
          <a:ln w="28575" cap="flat" cmpd="sng" algn="ctr">
            <a:solidFill>
              <a:sysClr val="window" lastClr="FFFFFF"/>
            </a:solidFill>
            <a:prstDash val="solid"/>
            <a:tailEnd type="arrow"/>
          </a:ln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p:spPr>
      </p:cxnSp>
      <p:cxnSp>
        <p:nvCxnSpPr>
          <p:cNvPr id="137" name="Straight Arrow Connector 136"/>
          <p:cNvCxnSpPr>
            <a:stCxn id="98" idx="2"/>
            <a:endCxn id="105" idx="0"/>
          </p:cNvCxnSpPr>
          <p:nvPr/>
        </p:nvCxnSpPr>
        <p:spPr>
          <a:xfrm>
            <a:off x="6058294" y="4678536"/>
            <a:ext cx="507917" cy="207392"/>
          </a:xfrm>
          <a:prstGeom prst="straightConnector1">
            <a:avLst/>
          </a:prstGeom>
          <a:noFill/>
          <a:ln w="28575" cap="flat" cmpd="sng" algn="ctr">
            <a:solidFill>
              <a:sysClr val="window" lastClr="FFFFFF"/>
            </a:solidFill>
            <a:prstDash val="solid"/>
            <a:tailEnd type="arrow"/>
          </a:ln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p:spPr>
      </p:cxnSp>
      <p:cxnSp>
        <p:nvCxnSpPr>
          <p:cNvPr id="138" name="Straight Arrow Connector 137"/>
          <p:cNvCxnSpPr>
            <a:stCxn id="99" idx="2"/>
            <a:endCxn id="106" idx="0"/>
          </p:cNvCxnSpPr>
          <p:nvPr/>
        </p:nvCxnSpPr>
        <p:spPr>
          <a:xfrm flipH="1">
            <a:off x="7441453" y="4678536"/>
            <a:ext cx="507918" cy="207392"/>
          </a:xfrm>
          <a:prstGeom prst="straightConnector1">
            <a:avLst/>
          </a:prstGeom>
          <a:noFill/>
          <a:ln w="28575" cap="flat" cmpd="sng" algn="ctr">
            <a:solidFill>
              <a:sysClr val="window" lastClr="FFFFFF"/>
            </a:solidFill>
            <a:prstDash val="solid"/>
            <a:tailEnd type="arrow"/>
          </a:ln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p:spPr>
      </p:cxnSp>
      <p:cxnSp>
        <p:nvCxnSpPr>
          <p:cNvPr id="139" name="Straight Arrow Connector 138"/>
          <p:cNvCxnSpPr>
            <a:stCxn id="99" idx="2"/>
            <a:endCxn id="107" idx="0"/>
          </p:cNvCxnSpPr>
          <p:nvPr/>
        </p:nvCxnSpPr>
        <p:spPr>
          <a:xfrm>
            <a:off x="7949371" y="4678536"/>
            <a:ext cx="507917" cy="207392"/>
          </a:xfrm>
          <a:prstGeom prst="straightConnector1">
            <a:avLst/>
          </a:prstGeom>
          <a:noFill/>
          <a:ln w="28575" cap="flat" cmpd="sng" algn="ctr">
            <a:solidFill>
              <a:sysClr val="window" lastClr="FFFFFF"/>
            </a:solidFill>
            <a:prstDash val="solid"/>
            <a:tailEnd type="arrow"/>
          </a:ln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p:spPr>
      </p:cxnSp>
      <p:sp>
        <p:nvSpPr>
          <p:cNvPr id="140" name="TextBox 139"/>
          <p:cNvSpPr txBox="1"/>
          <p:nvPr/>
        </p:nvSpPr>
        <p:spPr>
          <a:xfrm>
            <a:off x="259904" y="4773052"/>
            <a:ext cx="85792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cs typeface="Calibri" pitchFamily="34" charset="0"/>
              </a:rPr>
              <a:t>Proses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cs typeface="Calibri" pitchFamily="34" charset="0"/>
              </a:rPr>
              <a:t>Pencapaian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cs typeface="Calibri" pitchFamily="34" charset="0"/>
              </a:rPr>
              <a:t>Output</a:t>
            </a:r>
          </a:p>
        </p:txBody>
      </p:sp>
      <p:cxnSp>
        <p:nvCxnSpPr>
          <p:cNvPr id="141" name="Straight Arrow Connector 140"/>
          <p:cNvCxnSpPr>
            <a:stCxn id="100" idx="2"/>
            <a:endCxn id="108" idx="0"/>
          </p:cNvCxnSpPr>
          <p:nvPr/>
        </p:nvCxnSpPr>
        <p:spPr>
          <a:xfrm flipH="1">
            <a:off x="1550405" y="5237584"/>
            <a:ext cx="246171" cy="102840"/>
          </a:xfrm>
          <a:prstGeom prst="straightConnector1">
            <a:avLst/>
          </a:prstGeom>
          <a:noFill/>
          <a:ln w="19050" cap="flat" cmpd="sng" algn="ctr">
            <a:solidFill>
              <a:srgbClr val="D2610C"/>
            </a:solidFill>
            <a:prstDash val="solid"/>
            <a:tailEnd type="arrow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</p:cxnSp>
      <p:cxnSp>
        <p:nvCxnSpPr>
          <p:cNvPr id="142" name="Straight Arrow Connector 141"/>
          <p:cNvCxnSpPr>
            <a:stCxn id="100" idx="2"/>
            <a:endCxn id="109" idx="0"/>
          </p:cNvCxnSpPr>
          <p:nvPr/>
        </p:nvCxnSpPr>
        <p:spPr>
          <a:xfrm>
            <a:off x="1796576" y="5237584"/>
            <a:ext cx="225538" cy="102840"/>
          </a:xfrm>
          <a:prstGeom prst="straightConnector1">
            <a:avLst/>
          </a:prstGeom>
          <a:noFill/>
          <a:ln w="19050" cap="flat" cmpd="sng" algn="ctr">
            <a:solidFill>
              <a:srgbClr val="D2610C"/>
            </a:solidFill>
            <a:prstDash val="solid"/>
            <a:tailEnd type="arrow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</p:cxnSp>
      <p:cxnSp>
        <p:nvCxnSpPr>
          <p:cNvPr id="143" name="Straight Arrow Connector 142"/>
          <p:cNvCxnSpPr>
            <a:stCxn id="101" idx="2"/>
            <a:endCxn id="110" idx="0"/>
          </p:cNvCxnSpPr>
          <p:nvPr/>
        </p:nvCxnSpPr>
        <p:spPr>
          <a:xfrm flipH="1">
            <a:off x="2537884" y="5237584"/>
            <a:ext cx="246171" cy="102840"/>
          </a:xfrm>
          <a:prstGeom prst="straightConnector1">
            <a:avLst/>
          </a:prstGeom>
          <a:noFill/>
          <a:ln w="19050" cap="flat" cmpd="sng" algn="ctr">
            <a:solidFill>
              <a:srgbClr val="D2610C"/>
            </a:solidFill>
            <a:prstDash val="solid"/>
            <a:tailEnd type="arrow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</p:cxnSp>
      <p:cxnSp>
        <p:nvCxnSpPr>
          <p:cNvPr id="144" name="Straight Arrow Connector 143"/>
          <p:cNvCxnSpPr>
            <a:stCxn id="101" idx="2"/>
            <a:endCxn id="111" idx="0"/>
          </p:cNvCxnSpPr>
          <p:nvPr/>
        </p:nvCxnSpPr>
        <p:spPr>
          <a:xfrm>
            <a:off x="2784055" y="5237584"/>
            <a:ext cx="246171" cy="102840"/>
          </a:xfrm>
          <a:prstGeom prst="straightConnector1">
            <a:avLst/>
          </a:prstGeom>
          <a:noFill/>
          <a:ln w="19050" cap="flat" cmpd="sng" algn="ctr">
            <a:solidFill>
              <a:srgbClr val="D2610C"/>
            </a:solidFill>
            <a:prstDash val="solid"/>
            <a:tailEnd type="arrow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</p:cxnSp>
      <p:cxnSp>
        <p:nvCxnSpPr>
          <p:cNvPr id="145" name="Straight Arrow Connector 144"/>
          <p:cNvCxnSpPr>
            <a:stCxn id="102" idx="2"/>
            <a:endCxn id="112" idx="0"/>
          </p:cNvCxnSpPr>
          <p:nvPr/>
        </p:nvCxnSpPr>
        <p:spPr>
          <a:xfrm flipH="1">
            <a:off x="3413127" y="5237584"/>
            <a:ext cx="246171" cy="102840"/>
          </a:xfrm>
          <a:prstGeom prst="straightConnector1">
            <a:avLst/>
          </a:prstGeom>
          <a:noFill/>
          <a:ln w="19050" cap="flat" cmpd="sng" algn="ctr">
            <a:solidFill>
              <a:srgbClr val="D2610C"/>
            </a:solidFill>
            <a:prstDash val="solid"/>
            <a:tailEnd type="arrow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</p:cxnSp>
      <p:cxnSp>
        <p:nvCxnSpPr>
          <p:cNvPr id="146" name="Straight Arrow Connector 145"/>
          <p:cNvCxnSpPr>
            <a:stCxn id="102" idx="2"/>
            <a:endCxn id="113" idx="0"/>
          </p:cNvCxnSpPr>
          <p:nvPr/>
        </p:nvCxnSpPr>
        <p:spPr>
          <a:xfrm>
            <a:off x="3659298" y="5237584"/>
            <a:ext cx="246171" cy="102840"/>
          </a:xfrm>
          <a:prstGeom prst="straightConnector1">
            <a:avLst/>
          </a:prstGeom>
          <a:noFill/>
          <a:ln w="19050" cap="flat" cmpd="sng" algn="ctr">
            <a:solidFill>
              <a:srgbClr val="D2610C"/>
            </a:solidFill>
            <a:prstDash val="solid"/>
            <a:tailEnd type="arrow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</p:cxnSp>
      <p:cxnSp>
        <p:nvCxnSpPr>
          <p:cNvPr id="147" name="Straight Arrow Connector 146"/>
          <p:cNvCxnSpPr>
            <a:stCxn id="103" idx="2"/>
            <a:endCxn id="114" idx="0"/>
          </p:cNvCxnSpPr>
          <p:nvPr/>
        </p:nvCxnSpPr>
        <p:spPr>
          <a:xfrm flipH="1">
            <a:off x="4428962" y="5237584"/>
            <a:ext cx="246171" cy="102840"/>
          </a:xfrm>
          <a:prstGeom prst="straightConnector1">
            <a:avLst/>
          </a:prstGeom>
          <a:noFill/>
          <a:ln w="19050" cap="flat" cmpd="sng" algn="ctr">
            <a:solidFill>
              <a:srgbClr val="D2610C"/>
            </a:solidFill>
            <a:prstDash val="solid"/>
            <a:tailEnd type="arrow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</p:cxnSp>
      <p:cxnSp>
        <p:nvCxnSpPr>
          <p:cNvPr id="148" name="Straight Arrow Connector 147"/>
          <p:cNvCxnSpPr>
            <a:stCxn id="103" idx="2"/>
            <a:endCxn id="115" idx="0"/>
          </p:cNvCxnSpPr>
          <p:nvPr/>
        </p:nvCxnSpPr>
        <p:spPr>
          <a:xfrm>
            <a:off x="4675133" y="5237584"/>
            <a:ext cx="246171" cy="102840"/>
          </a:xfrm>
          <a:prstGeom prst="straightConnector1">
            <a:avLst/>
          </a:prstGeom>
          <a:noFill/>
          <a:ln w="19050" cap="flat" cmpd="sng" algn="ctr">
            <a:solidFill>
              <a:srgbClr val="D2610C"/>
            </a:solidFill>
            <a:prstDash val="solid"/>
            <a:tailEnd type="arrow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</p:cxnSp>
      <p:cxnSp>
        <p:nvCxnSpPr>
          <p:cNvPr id="149" name="Straight Arrow Connector 148"/>
          <p:cNvCxnSpPr>
            <a:stCxn id="104" idx="2"/>
            <a:endCxn id="116" idx="0"/>
          </p:cNvCxnSpPr>
          <p:nvPr/>
        </p:nvCxnSpPr>
        <p:spPr>
          <a:xfrm flipH="1">
            <a:off x="5307730" y="5237584"/>
            <a:ext cx="242646" cy="102840"/>
          </a:xfrm>
          <a:prstGeom prst="straightConnector1">
            <a:avLst/>
          </a:prstGeom>
          <a:noFill/>
          <a:ln w="19050" cap="flat" cmpd="sng" algn="ctr">
            <a:solidFill>
              <a:srgbClr val="D2610C"/>
            </a:solidFill>
            <a:prstDash val="solid"/>
            <a:tailEnd type="arrow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</p:cxnSp>
      <p:cxnSp>
        <p:nvCxnSpPr>
          <p:cNvPr id="150" name="Straight Arrow Connector 149"/>
          <p:cNvCxnSpPr>
            <a:stCxn id="104" idx="2"/>
            <a:endCxn id="117" idx="0"/>
          </p:cNvCxnSpPr>
          <p:nvPr/>
        </p:nvCxnSpPr>
        <p:spPr>
          <a:xfrm>
            <a:off x="5550376" y="5237584"/>
            <a:ext cx="246171" cy="102840"/>
          </a:xfrm>
          <a:prstGeom prst="straightConnector1">
            <a:avLst/>
          </a:prstGeom>
          <a:noFill/>
          <a:ln w="19050" cap="flat" cmpd="sng" algn="ctr">
            <a:solidFill>
              <a:srgbClr val="D2610C"/>
            </a:solidFill>
            <a:prstDash val="solid"/>
            <a:tailEnd type="arrow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</p:cxnSp>
      <p:cxnSp>
        <p:nvCxnSpPr>
          <p:cNvPr id="151" name="Straight Arrow Connector 150"/>
          <p:cNvCxnSpPr>
            <a:stCxn id="105" idx="2"/>
            <a:endCxn id="118" idx="0"/>
          </p:cNvCxnSpPr>
          <p:nvPr/>
        </p:nvCxnSpPr>
        <p:spPr>
          <a:xfrm flipH="1">
            <a:off x="6325948" y="5237584"/>
            <a:ext cx="240263" cy="102840"/>
          </a:xfrm>
          <a:prstGeom prst="straightConnector1">
            <a:avLst/>
          </a:prstGeom>
          <a:noFill/>
          <a:ln w="19050" cap="flat" cmpd="sng" algn="ctr">
            <a:solidFill>
              <a:srgbClr val="D2610C"/>
            </a:solidFill>
            <a:prstDash val="solid"/>
            <a:tailEnd type="arrow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</p:cxnSp>
      <p:cxnSp>
        <p:nvCxnSpPr>
          <p:cNvPr id="152" name="Straight Arrow Connector 151"/>
          <p:cNvCxnSpPr>
            <a:stCxn id="105" idx="2"/>
            <a:endCxn id="119" idx="0"/>
          </p:cNvCxnSpPr>
          <p:nvPr/>
        </p:nvCxnSpPr>
        <p:spPr>
          <a:xfrm>
            <a:off x="6566211" y="5237584"/>
            <a:ext cx="246171" cy="102840"/>
          </a:xfrm>
          <a:prstGeom prst="straightConnector1">
            <a:avLst/>
          </a:prstGeom>
          <a:noFill/>
          <a:ln w="19050" cap="flat" cmpd="sng" algn="ctr">
            <a:solidFill>
              <a:srgbClr val="D2610C"/>
            </a:solidFill>
            <a:prstDash val="solid"/>
            <a:tailEnd type="arrow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</p:cxnSp>
      <p:cxnSp>
        <p:nvCxnSpPr>
          <p:cNvPr id="153" name="Straight Arrow Connector 152"/>
          <p:cNvCxnSpPr>
            <a:stCxn id="106" idx="2"/>
            <a:endCxn id="120" idx="0"/>
          </p:cNvCxnSpPr>
          <p:nvPr/>
        </p:nvCxnSpPr>
        <p:spPr>
          <a:xfrm flipH="1">
            <a:off x="7195282" y="5237584"/>
            <a:ext cx="246171" cy="102840"/>
          </a:xfrm>
          <a:prstGeom prst="straightConnector1">
            <a:avLst/>
          </a:prstGeom>
          <a:noFill/>
          <a:ln w="19050" cap="flat" cmpd="sng" algn="ctr">
            <a:solidFill>
              <a:srgbClr val="D2610C"/>
            </a:solidFill>
            <a:prstDash val="solid"/>
            <a:tailEnd type="arrow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</p:cxnSp>
      <p:cxnSp>
        <p:nvCxnSpPr>
          <p:cNvPr id="154" name="Straight Arrow Connector 153"/>
          <p:cNvCxnSpPr>
            <a:stCxn id="106" idx="2"/>
            <a:endCxn id="121" idx="0"/>
          </p:cNvCxnSpPr>
          <p:nvPr/>
        </p:nvCxnSpPr>
        <p:spPr>
          <a:xfrm>
            <a:off x="7441453" y="5237584"/>
            <a:ext cx="246171" cy="102840"/>
          </a:xfrm>
          <a:prstGeom prst="straightConnector1">
            <a:avLst/>
          </a:prstGeom>
          <a:noFill/>
          <a:ln w="19050" cap="flat" cmpd="sng" algn="ctr">
            <a:solidFill>
              <a:srgbClr val="D2610C"/>
            </a:solidFill>
            <a:prstDash val="solid"/>
            <a:tailEnd type="arrow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</p:cxnSp>
      <p:cxnSp>
        <p:nvCxnSpPr>
          <p:cNvPr id="155" name="Straight Arrow Connector 154"/>
          <p:cNvCxnSpPr>
            <a:stCxn id="107" idx="2"/>
            <a:endCxn id="122" idx="0"/>
          </p:cNvCxnSpPr>
          <p:nvPr/>
        </p:nvCxnSpPr>
        <p:spPr>
          <a:xfrm flipH="1">
            <a:off x="8211117" y="5237584"/>
            <a:ext cx="246171" cy="102840"/>
          </a:xfrm>
          <a:prstGeom prst="straightConnector1">
            <a:avLst/>
          </a:prstGeom>
          <a:noFill/>
          <a:ln w="19050" cap="flat" cmpd="sng" algn="ctr">
            <a:solidFill>
              <a:srgbClr val="D2610C"/>
            </a:solidFill>
            <a:prstDash val="solid"/>
            <a:tailEnd type="arrow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</p:cxnSp>
      <p:cxnSp>
        <p:nvCxnSpPr>
          <p:cNvPr id="156" name="Straight Arrow Connector 155"/>
          <p:cNvCxnSpPr>
            <a:stCxn id="107" idx="2"/>
            <a:endCxn id="123" idx="0"/>
          </p:cNvCxnSpPr>
          <p:nvPr/>
        </p:nvCxnSpPr>
        <p:spPr>
          <a:xfrm>
            <a:off x="8457288" y="5237584"/>
            <a:ext cx="246171" cy="102840"/>
          </a:xfrm>
          <a:prstGeom prst="straightConnector1">
            <a:avLst/>
          </a:prstGeom>
          <a:noFill/>
          <a:ln w="19050" cap="flat" cmpd="sng" algn="ctr">
            <a:solidFill>
              <a:srgbClr val="D2610C"/>
            </a:solidFill>
            <a:prstDash val="solid"/>
            <a:tailEnd type="arrow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</p:cxnSp>
      <p:sp>
        <p:nvSpPr>
          <p:cNvPr id="157" name="TextBox 156"/>
          <p:cNvSpPr txBox="1"/>
          <p:nvPr/>
        </p:nvSpPr>
        <p:spPr>
          <a:xfrm>
            <a:off x="233532" y="5445224"/>
            <a:ext cx="9792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b="1" dirty="0">
                <a:latin typeface="Calibri" pitchFamily="34" charset="0"/>
                <a:cs typeface="Calibri" pitchFamily="34" charset="0"/>
              </a:rPr>
              <a:t>Sumberdaya</a:t>
            </a:r>
          </a:p>
          <a:p>
            <a:r>
              <a:rPr lang="id-ID" sz="1200" b="1" dirty="0">
                <a:latin typeface="Calibri" pitchFamily="34" charset="0"/>
                <a:cs typeface="Calibri" pitchFamily="34" charset="0"/>
              </a:rPr>
              <a:t>Yang</a:t>
            </a:r>
          </a:p>
          <a:p>
            <a:r>
              <a:rPr lang="id-ID" sz="1200" b="1" dirty="0">
                <a:latin typeface="Calibri" pitchFamily="34" charset="0"/>
                <a:cs typeface="Calibri" pitchFamily="34" charset="0"/>
              </a:rPr>
              <a:t>Digunakan</a:t>
            </a:r>
          </a:p>
        </p:txBody>
      </p:sp>
      <p:sp>
        <p:nvSpPr>
          <p:cNvPr id="158" name="Freeform 157"/>
          <p:cNvSpPr/>
          <p:nvPr/>
        </p:nvSpPr>
        <p:spPr>
          <a:xfrm>
            <a:off x="240228" y="2135677"/>
            <a:ext cx="862688" cy="447613"/>
          </a:xfrm>
          <a:custGeom>
            <a:avLst/>
            <a:gdLst>
              <a:gd name="connsiteX0" fmla="*/ 0 w 676571"/>
              <a:gd name="connsiteY0" fmla="*/ 0 h 405943"/>
              <a:gd name="connsiteX1" fmla="*/ 676571 w 676571"/>
              <a:gd name="connsiteY1" fmla="*/ 0 h 405943"/>
              <a:gd name="connsiteX2" fmla="*/ 676571 w 676571"/>
              <a:gd name="connsiteY2" fmla="*/ 405943 h 405943"/>
              <a:gd name="connsiteX3" fmla="*/ 0 w 676571"/>
              <a:gd name="connsiteY3" fmla="*/ 405943 h 405943"/>
              <a:gd name="connsiteX4" fmla="*/ 0 w 676571"/>
              <a:gd name="connsiteY4" fmla="*/ 0 h 40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6571" h="405943">
                <a:moveTo>
                  <a:pt x="0" y="0"/>
                </a:moveTo>
                <a:lnTo>
                  <a:pt x="676571" y="0"/>
                </a:lnTo>
                <a:lnTo>
                  <a:pt x="676571" y="405943"/>
                </a:lnTo>
                <a:lnTo>
                  <a:pt x="0" y="405943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D2610C">
                  <a:tint val="96000"/>
                  <a:satMod val="130000"/>
                  <a:lumMod val="114000"/>
                </a:srgbClr>
              </a:gs>
              <a:gs pos="60000">
                <a:srgbClr val="D2610C">
                  <a:tint val="100000"/>
                  <a:satMod val="106000"/>
                  <a:lumMod val="110000"/>
                </a:srgbClr>
              </a:gs>
              <a:gs pos="100000">
                <a:srgbClr val="D2610C"/>
              </a:gs>
            </a:gsLst>
            <a:lin ang="5400000" scaled="0"/>
          </a:gradFill>
          <a:ln w="12700" cap="flat" cmpd="sng" algn="ctr">
            <a:solidFill>
              <a:srgbClr val="D2610C"/>
            </a:solidFill>
            <a:prstDash val="solid"/>
          </a:ln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p:spPr>
        <p:txBody>
          <a:bodyPr spcFirstLastPara="0" vert="horz" wrap="square" lIns="30480" tIns="30480" rIns="30480" bIns="30480" numCol="1" spcCol="1270" anchor="ctr" anchorCtr="0">
            <a:noAutofit/>
          </a:bodyPr>
          <a:lstStyle/>
          <a:p>
            <a:pPr marL="0" marR="0" lvl="0" indent="0" algn="ctr" defTabSz="3556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900" b="1" i="0" u="none" strike="noStrike" kern="1200" cap="none" spc="50" normalizeH="0" baseline="0" noProof="0" dirty="0">
                <a:ln w="11430"/>
                <a:solidFill>
                  <a:sysClr val="window" lastClr="FFFF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KABINET</a:t>
            </a:r>
          </a:p>
          <a:p>
            <a:pPr marL="0" marR="0" lvl="0" indent="0" algn="ctr" defTabSz="3556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900" b="1" i="0" u="none" strike="noStrike" kern="1200" cap="none" spc="50" normalizeH="0" baseline="0" noProof="0" dirty="0">
                <a:ln w="11430"/>
                <a:solidFill>
                  <a:sysClr val="window" lastClr="FFFF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PRESIDEN</a:t>
            </a:r>
          </a:p>
        </p:txBody>
      </p:sp>
      <p:sp>
        <p:nvSpPr>
          <p:cNvPr id="159" name="Freeform 158"/>
          <p:cNvSpPr/>
          <p:nvPr/>
        </p:nvSpPr>
        <p:spPr>
          <a:xfrm>
            <a:off x="240228" y="3050783"/>
            <a:ext cx="862193" cy="374871"/>
          </a:xfrm>
          <a:custGeom>
            <a:avLst/>
            <a:gdLst>
              <a:gd name="connsiteX0" fmla="*/ 0 w 676183"/>
              <a:gd name="connsiteY0" fmla="*/ 0 h 405710"/>
              <a:gd name="connsiteX1" fmla="*/ 676183 w 676183"/>
              <a:gd name="connsiteY1" fmla="*/ 0 h 405710"/>
              <a:gd name="connsiteX2" fmla="*/ 676183 w 676183"/>
              <a:gd name="connsiteY2" fmla="*/ 405710 h 405710"/>
              <a:gd name="connsiteX3" fmla="*/ 0 w 676183"/>
              <a:gd name="connsiteY3" fmla="*/ 405710 h 405710"/>
              <a:gd name="connsiteX4" fmla="*/ 0 w 676183"/>
              <a:gd name="connsiteY4" fmla="*/ 0 h 405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6183" h="405710">
                <a:moveTo>
                  <a:pt x="0" y="0"/>
                </a:moveTo>
                <a:lnTo>
                  <a:pt x="676183" y="0"/>
                </a:lnTo>
                <a:lnTo>
                  <a:pt x="676183" y="405710"/>
                </a:lnTo>
                <a:lnTo>
                  <a:pt x="0" y="40571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D2610C">
                  <a:tint val="96000"/>
                  <a:satMod val="130000"/>
                  <a:lumMod val="114000"/>
                </a:srgbClr>
              </a:gs>
              <a:gs pos="60000">
                <a:srgbClr val="D2610C">
                  <a:tint val="100000"/>
                  <a:satMod val="106000"/>
                  <a:lumMod val="110000"/>
                </a:srgbClr>
              </a:gs>
              <a:gs pos="100000">
                <a:srgbClr val="D2610C"/>
              </a:gs>
            </a:gsLst>
            <a:lin ang="5400000" scaled="0"/>
          </a:gradFill>
          <a:ln w="12700" cap="flat" cmpd="sng" algn="ctr">
            <a:solidFill>
              <a:srgbClr val="D2610C"/>
            </a:solidFill>
            <a:prstDash val="solid"/>
          </a:ln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p:spPr>
        <p:txBody>
          <a:bodyPr spcFirstLastPara="0" vert="horz" wrap="square" lIns="30480" tIns="30480" rIns="30480" bIns="30480" numCol="1" spcCol="1270" anchor="ctr" anchorCtr="0">
            <a:noAutofit/>
          </a:bodyPr>
          <a:lstStyle/>
          <a:p>
            <a:pPr marL="0" marR="0" lvl="0" indent="0" algn="ctr" defTabSz="3556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50" normalizeH="0" baseline="0" noProof="0" dirty="0" err="1">
                <a:ln w="11430"/>
                <a:solidFill>
                  <a:sysClr val="window" lastClr="FFFF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Pemda</a:t>
            </a:r>
            <a:endParaRPr kumimoji="0" lang="id-ID" sz="1000" b="1" i="0" u="none" strike="noStrike" kern="1200" cap="none" spc="50" normalizeH="0" baseline="0" noProof="0" dirty="0">
              <a:ln w="11430"/>
              <a:solidFill>
                <a:sysClr val="window" lastClr="FFFF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0" name="Freeform 159"/>
          <p:cNvSpPr/>
          <p:nvPr/>
        </p:nvSpPr>
        <p:spPr>
          <a:xfrm>
            <a:off x="240723" y="3642445"/>
            <a:ext cx="862193" cy="374871"/>
          </a:xfrm>
          <a:custGeom>
            <a:avLst/>
            <a:gdLst>
              <a:gd name="connsiteX0" fmla="*/ 0 w 676183"/>
              <a:gd name="connsiteY0" fmla="*/ 0 h 405710"/>
              <a:gd name="connsiteX1" fmla="*/ 676183 w 676183"/>
              <a:gd name="connsiteY1" fmla="*/ 0 h 405710"/>
              <a:gd name="connsiteX2" fmla="*/ 676183 w 676183"/>
              <a:gd name="connsiteY2" fmla="*/ 405710 h 405710"/>
              <a:gd name="connsiteX3" fmla="*/ 0 w 676183"/>
              <a:gd name="connsiteY3" fmla="*/ 405710 h 405710"/>
              <a:gd name="connsiteX4" fmla="*/ 0 w 676183"/>
              <a:gd name="connsiteY4" fmla="*/ 0 h 405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6183" h="405710">
                <a:moveTo>
                  <a:pt x="0" y="0"/>
                </a:moveTo>
                <a:lnTo>
                  <a:pt x="676183" y="0"/>
                </a:lnTo>
                <a:lnTo>
                  <a:pt x="676183" y="405710"/>
                </a:lnTo>
                <a:lnTo>
                  <a:pt x="0" y="40571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D2610C">
                  <a:tint val="96000"/>
                  <a:satMod val="130000"/>
                  <a:lumMod val="114000"/>
                </a:srgbClr>
              </a:gs>
              <a:gs pos="60000">
                <a:srgbClr val="D2610C">
                  <a:tint val="100000"/>
                  <a:satMod val="106000"/>
                  <a:lumMod val="110000"/>
                </a:srgbClr>
              </a:gs>
              <a:gs pos="100000">
                <a:srgbClr val="D2610C"/>
              </a:gs>
            </a:gsLst>
            <a:lin ang="5400000" scaled="0"/>
          </a:gradFill>
          <a:ln w="12700" cap="flat" cmpd="sng" algn="ctr">
            <a:solidFill>
              <a:srgbClr val="D2610C"/>
            </a:solidFill>
            <a:prstDash val="solid"/>
          </a:ln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p:spPr>
        <p:txBody>
          <a:bodyPr spcFirstLastPara="0" vert="horz" wrap="square" lIns="30480" tIns="30480" rIns="30480" bIns="30480" numCol="1" spcCol="1270" anchor="ctr" anchorCtr="0">
            <a:noAutofit/>
          </a:bodyPr>
          <a:lstStyle/>
          <a:p>
            <a:pPr marL="0" marR="0" lvl="0" indent="0" algn="ctr" defTabSz="3556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50" normalizeH="0" baseline="0" noProof="0" dirty="0">
                <a:ln w="11430"/>
                <a:solidFill>
                  <a:sysClr val="window" lastClr="FFFF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SKPD</a:t>
            </a:r>
            <a:endParaRPr kumimoji="0" lang="id-ID" sz="1000" b="1" i="0" u="none" strike="noStrike" kern="1200" cap="none" spc="50" normalizeH="0" baseline="0" noProof="0" dirty="0">
              <a:ln w="11430"/>
              <a:solidFill>
                <a:sysClr val="window" lastClr="FFFF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1" name="Freeform 160"/>
          <p:cNvSpPr/>
          <p:nvPr/>
        </p:nvSpPr>
        <p:spPr>
          <a:xfrm>
            <a:off x="239839" y="4275076"/>
            <a:ext cx="862193" cy="374871"/>
          </a:xfrm>
          <a:custGeom>
            <a:avLst/>
            <a:gdLst>
              <a:gd name="connsiteX0" fmla="*/ 0 w 676183"/>
              <a:gd name="connsiteY0" fmla="*/ 0 h 405710"/>
              <a:gd name="connsiteX1" fmla="*/ 676183 w 676183"/>
              <a:gd name="connsiteY1" fmla="*/ 0 h 405710"/>
              <a:gd name="connsiteX2" fmla="*/ 676183 w 676183"/>
              <a:gd name="connsiteY2" fmla="*/ 405710 h 405710"/>
              <a:gd name="connsiteX3" fmla="*/ 0 w 676183"/>
              <a:gd name="connsiteY3" fmla="*/ 405710 h 405710"/>
              <a:gd name="connsiteX4" fmla="*/ 0 w 676183"/>
              <a:gd name="connsiteY4" fmla="*/ 0 h 405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6183" h="405710">
                <a:moveTo>
                  <a:pt x="0" y="0"/>
                </a:moveTo>
                <a:lnTo>
                  <a:pt x="676183" y="0"/>
                </a:lnTo>
                <a:lnTo>
                  <a:pt x="676183" y="405710"/>
                </a:lnTo>
                <a:lnTo>
                  <a:pt x="0" y="40571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D2610C">
                  <a:tint val="96000"/>
                  <a:satMod val="130000"/>
                  <a:lumMod val="114000"/>
                </a:srgbClr>
              </a:gs>
              <a:gs pos="60000">
                <a:srgbClr val="D2610C">
                  <a:tint val="100000"/>
                  <a:satMod val="106000"/>
                  <a:lumMod val="110000"/>
                </a:srgbClr>
              </a:gs>
              <a:gs pos="100000">
                <a:srgbClr val="D2610C"/>
              </a:gs>
            </a:gsLst>
            <a:lin ang="5400000" scaled="0"/>
          </a:gradFill>
          <a:ln w="12700" cap="flat" cmpd="sng" algn="ctr">
            <a:solidFill>
              <a:srgbClr val="D2610C"/>
            </a:solidFill>
            <a:prstDash val="solid"/>
          </a:ln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p:spPr>
        <p:txBody>
          <a:bodyPr spcFirstLastPara="0" vert="horz" wrap="square" lIns="30480" tIns="30480" rIns="30480" bIns="30480" numCol="1" spcCol="1270" anchor="ctr" anchorCtr="0">
            <a:noAutofit/>
          </a:bodyPr>
          <a:lstStyle/>
          <a:p>
            <a:pPr marL="0" marR="0" lvl="0" indent="0" algn="ctr" defTabSz="3556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50" normalizeH="0" baseline="0" noProof="0" dirty="0">
                <a:ln w="11430"/>
                <a:solidFill>
                  <a:sysClr val="window" lastClr="FFFF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Unit </a:t>
            </a:r>
            <a:r>
              <a:rPr kumimoji="0" lang="en-US" sz="900" b="1" i="0" u="none" strike="noStrike" kern="1200" cap="none" spc="50" normalizeH="0" baseline="0" noProof="0" dirty="0" err="1">
                <a:ln w="11430"/>
                <a:solidFill>
                  <a:sysClr val="window" lastClr="FFFF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Kerja</a:t>
            </a:r>
            <a:r>
              <a:rPr kumimoji="0" lang="en-US" sz="900" b="1" i="0" u="none" strike="noStrike" kern="1200" cap="none" spc="50" normalizeH="0" baseline="0" noProof="0" dirty="0">
                <a:ln w="11430"/>
                <a:solidFill>
                  <a:sysClr val="window" lastClr="FFFF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900" b="1" i="0" u="none" strike="noStrike" kern="1200" cap="none" spc="50" normalizeH="0" baseline="0" noProof="0" dirty="0" err="1">
                <a:ln w="11430"/>
                <a:solidFill>
                  <a:sysClr val="window" lastClr="FFFF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dalam</a:t>
            </a:r>
            <a:r>
              <a:rPr kumimoji="0" lang="en-US" sz="900" b="1" i="0" u="none" strike="noStrike" kern="1200" cap="none" spc="50" normalizeH="0" baseline="0" noProof="0" dirty="0">
                <a:ln w="11430"/>
                <a:solidFill>
                  <a:sysClr val="window" lastClr="FFFF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 SKPD</a:t>
            </a:r>
            <a:endParaRPr kumimoji="0" lang="id-ID" sz="900" b="1" i="0" u="none" strike="noStrike" kern="1200" cap="none" spc="50" normalizeH="0" baseline="0" noProof="0" dirty="0">
              <a:ln w="11430"/>
              <a:solidFill>
                <a:sysClr val="window" lastClr="FFFF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62" name="Straight Arrow Connector 161"/>
          <p:cNvCxnSpPr/>
          <p:nvPr/>
        </p:nvCxnSpPr>
        <p:spPr>
          <a:xfrm>
            <a:off x="1117831" y="2359484"/>
            <a:ext cx="1420053" cy="0"/>
          </a:xfrm>
          <a:prstGeom prst="straightConnector1">
            <a:avLst/>
          </a:prstGeom>
          <a:noFill/>
          <a:ln w="12700" cap="flat" cmpd="sng" algn="ctr">
            <a:solidFill>
              <a:sysClr val="window" lastClr="FFFFFF"/>
            </a:solidFill>
            <a:prstDash val="solid"/>
            <a:tailEnd type="arrow"/>
          </a:ln>
          <a:effectLst/>
        </p:spPr>
      </p:cxnSp>
      <p:cxnSp>
        <p:nvCxnSpPr>
          <p:cNvPr id="163" name="Straight Arrow Connector 162"/>
          <p:cNvCxnSpPr/>
          <p:nvPr/>
        </p:nvCxnSpPr>
        <p:spPr>
          <a:xfrm flipV="1">
            <a:off x="1117831" y="2583290"/>
            <a:ext cx="1303040" cy="654929"/>
          </a:xfrm>
          <a:prstGeom prst="straightConnector1">
            <a:avLst/>
          </a:prstGeom>
          <a:noFill/>
          <a:ln w="12700" cap="flat" cmpd="sng" algn="ctr">
            <a:solidFill>
              <a:srgbClr val="5D5AD2"/>
            </a:solidFill>
            <a:prstDash val="solid"/>
            <a:tailEnd type="arrow"/>
          </a:ln>
          <a:effectLst/>
        </p:spPr>
      </p:cxnSp>
      <p:cxnSp>
        <p:nvCxnSpPr>
          <p:cNvPr id="164" name="Straight Arrow Connector 163"/>
          <p:cNvCxnSpPr/>
          <p:nvPr/>
        </p:nvCxnSpPr>
        <p:spPr>
          <a:xfrm flipV="1">
            <a:off x="1102916" y="3214385"/>
            <a:ext cx="2193198" cy="23834"/>
          </a:xfrm>
          <a:prstGeom prst="straightConnector1">
            <a:avLst/>
          </a:prstGeom>
          <a:noFill/>
          <a:ln w="12700" cap="flat" cmpd="sng" algn="ctr">
            <a:solidFill>
              <a:srgbClr val="5D5AD2"/>
            </a:solidFill>
            <a:prstDash val="solid"/>
            <a:tailEnd type="arrow"/>
          </a:ln>
          <a:effectLst/>
        </p:spPr>
      </p:cxnSp>
      <p:cxnSp>
        <p:nvCxnSpPr>
          <p:cNvPr id="165" name="Straight Arrow Connector 164"/>
          <p:cNvCxnSpPr/>
          <p:nvPr/>
        </p:nvCxnSpPr>
        <p:spPr>
          <a:xfrm flipV="1">
            <a:off x="1117831" y="3356992"/>
            <a:ext cx="1666224" cy="472889"/>
          </a:xfrm>
          <a:prstGeom prst="straightConnector1">
            <a:avLst/>
          </a:prstGeom>
          <a:noFill/>
          <a:ln w="12700" cap="flat" cmpd="sng" algn="ctr">
            <a:solidFill>
              <a:srgbClr val="5D5AD2">
                <a:lumMod val="20000"/>
                <a:lumOff val="80000"/>
              </a:srgbClr>
            </a:solidFill>
            <a:prstDash val="solid"/>
            <a:tailEnd type="arrow"/>
          </a:ln>
          <a:effectLst/>
        </p:spPr>
      </p:cxnSp>
      <p:cxnSp>
        <p:nvCxnSpPr>
          <p:cNvPr id="166" name="Straight Arrow Connector 165"/>
          <p:cNvCxnSpPr/>
          <p:nvPr/>
        </p:nvCxnSpPr>
        <p:spPr>
          <a:xfrm>
            <a:off x="1102032" y="3829881"/>
            <a:ext cx="920082" cy="0"/>
          </a:xfrm>
          <a:prstGeom prst="straightConnector1">
            <a:avLst/>
          </a:prstGeom>
          <a:noFill/>
          <a:ln w="12700" cap="flat" cmpd="sng" algn="ctr">
            <a:solidFill>
              <a:srgbClr val="5D5AD2">
                <a:lumMod val="20000"/>
                <a:lumOff val="80000"/>
              </a:srgbClr>
            </a:solidFill>
            <a:prstDash val="solid"/>
            <a:tailEnd type="arrow"/>
          </a:ln>
          <a:effectLst/>
        </p:spPr>
      </p:cxnSp>
      <p:cxnSp>
        <p:nvCxnSpPr>
          <p:cNvPr id="167" name="Straight Arrow Connector 166"/>
          <p:cNvCxnSpPr/>
          <p:nvPr/>
        </p:nvCxnSpPr>
        <p:spPr>
          <a:xfrm flipV="1">
            <a:off x="1117831" y="3829880"/>
            <a:ext cx="1021296" cy="632632"/>
          </a:xfrm>
          <a:prstGeom prst="straightConnector1">
            <a:avLst/>
          </a:prstGeom>
          <a:noFill/>
          <a:ln w="19050" cap="flat" cmpd="sng" algn="ctr">
            <a:solidFill>
              <a:srgbClr val="D2610C"/>
            </a:solidFill>
            <a:prstDash val="solid"/>
            <a:tailEnd type="arrow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</p:cxnSp>
      <p:cxnSp>
        <p:nvCxnSpPr>
          <p:cNvPr id="168" name="Straight Arrow Connector 167"/>
          <p:cNvCxnSpPr/>
          <p:nvPr/>
        </p:nvCxnSpPr>
        <p:spPr>
          <a:xfrm>
            <a:off x="1117831" y="4462512"/>
            <a:ext cx="287205" cy="0"/>
          </a:xfrm>
          <a:prstGeom prst="straightConnector1">
            <a:avLst/>
          </a:prstGeom>
          <a:noFill/>
          <a:ln w="19050" cap="flat" cmpd="sng" algn="ctr">
            <a:solidFill>
              <a:srgbClr val="D2610C"/>
            </a:solidFill>
            <a:prstDash val="solid"/>
            <a:tailEnd type="arrow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</p:cxnSp>
      <p:sp>
        <p:nvSpPr>
          <p:cNvPr id="84" name="TextBox 83"/>
          <p:cNvSpPr txBox="1"/>
          <p:nvPr/>
        </p:nvSpPr>
        <p:spPr>
          <a:xfrm>
            <a:off x="8022154" y="6445253"/>
            <a:ext cx="1068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rebuchet MS"/>
                <a:cs typeface="Trebuchet MS"/>
              </a:rPr>
              <a:t>©</a:t>
            </a:r>
            <a:r>
              <a:rPr lang="en-US" sz="1600" dirty="0" err="1">
                <a:latin typeface="Trebuchet MS"/>
                <a:cs typeface="Trebuchet MS"/>
              </a:rPr>
              <a:t>oaching</a:t>
            </a:r>
            <a:endParaRPr lang="en-US" sz="1600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47002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switch dir="r"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Up Arrow 62"/>
          <p:cNvSpPr/>
          <p:nvPr/>
        </p:nvSpPr>
        <p:spPr>
          <a:xfrm>
            <a:off x="1670538" y="5421859"/>
            <a:ext cx="1055077" cy="508229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000" dirty="0">
              <a:solidFill>
                <a:schemeClr val="bg1"/>
              </a:solidFill>
            </a:endParaRPr>
          </a:p>
        </p:txBody>
      </p:sp>
      <p:sp>
        <p:nvSpPr>
          <p:cNvPr id="64" name="Up Arrow 63"/>
          <p:cNvSpPr/>
          <p:nvPr/>
        </p:nvSpPr>
        <p:spPr>
          <a:xfrm>
            <a:off x="3106615" y="5427442"/>
            <a:ext cx="1055077" cy="508229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000" dirty="0">
              <a:solidFill>
                <a:schemeClr val="bg1"/>
              </a:solidFill>
            </a:endParaRPr>
          </a:p>
        </p:txBody>
      </p:sp>
      <p:sp>
        <p:nvSpPr>
          <p:cNvPr id="65" name="Up Arrow 64"/>
          <p:cNvSpPr/>
          <p:nvPr/>
        </p:nvSpPr>
        <p:spPr>
          <a:xfrm>
            <a:off x="4572000" y="5427442"/>
            <a:ext cx="1055077" cy="508229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000" dirty="0">
              <a:solidFill>
                <a:schemeClr val="bg1"/>
              </a:solidFill>
            </a:endParaRPr>
          </a:p>
        </p:txBody>
      </p:sp>
      <p:sp>
        <p:nvSpPr>
          <p:cNvPr id="66" name="Up Arrow 65"/>
          <p:cNvSpPr/>
          <p:nvPr/>
        </p:nvSpPr>
        <p:spPr>
          <a:xfrm>
            <a:off x="6125308" y="5427442"/>
            <a:ext cx="1055077" cy="508229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000" dirty="0">
              <a:solidFill>
                <a:schemeClr val="bg1"/>
              </a:solidFill>
            </a:endParaRPr>
          </a:p>
        </p:txBody>
      </p:sp>
      <p:sp>
        <p:nvSpPr>
          <p:cNvPr id="67" name="Up Arrow 66"/>
          <p:cNvSpPr/>
          <p:nvPr/>
        </p:nvSpPr>
        <p:spPr>
          <a:xfrm>
            <a:off x="7561385" y="5427442"/>
            <a:ext cx="1055077" cy="508229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000" dirty="0">
              <a:solidFill>
                <a:schemeClr val="bg1"/>
              </a:solidFill>
            </a:endParaRPr>
          </a:p>
        </p:txBody>
      </p:sp>
      <p:sp>
        <p:nvSpPr>
          <p:cNvPr id="62" name="Up Arrow 61"/>
          <p:cNvSpPr/>
          <p:nvPr/>
        </p:nvSpPr>
        <p:spPr>
          <a:xfrm>
            <a:off x="234462" y="5416408"/>
            <a:ext cx="1055077" cy="508229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000" dirty="0">
              <a:solidFill>
                <a:schemeClr val="bg1"/>
              </a:solidFill>
            </a:endParaRPr>
          </a:p>
        </p:txBody>
      </p:sp>
      <p:sp>
        <p:nvSpPr>
          <p:cNvPr id="168" name="Up Arrow 167"/>
          <p:cNvSpPr/>
          <p:nvPr/>
        </p:nvSpPr>
        <p:spPr>
          <a:xfrm>
            <a:off x="234462" y="4711085"/>
            <a:ext cx="1055077" cy="457067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0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615" y="95160"/>
            <a:ext cx="7904767" cy="519351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357784"/>
            <a:r>
              <a:rPr lang="en-US" b="1" dirty="0">
                <a:latin typeface="Trebuchet MS"/>
                <a:cs typeface="Trebuchet MS"/>
              </a:rPr>
              <a:t>CONTOH PERENCANAAN TERINTEGRASI</a:t>
            </a:r>
            <a:endParaRPr lang="id-ID" b="1" dirty="0">
              <a:latin typeface="Trebuchet MS"/>
              <a:cs typeface="Trebuchet MS"/>
            </a:endParaRPr>
          </a:p>
        </p:txBody>
      </p:sp>
      <p:sp>
        <p:nvSpPr>
          <p:cNvPr id="3" name="Oval 2"/>
          <p:cNvSpPr/>
          <p:nvPr/>
        </p:nvSpPr>
        <p:spPr>
          <a:xfrm>
            <a:off x="175846" y="924354"/>
            <a:ext cx="234462" cy="2344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85"/>
          </a:p>
        </p:txBody>
      </p:sp>
      <p:sp>
        <p:nvSpPr>
          <p:cNvPr id="11" name="Rounded Rectangle 10"/>
          <p:cNvSpPr/>
          <p:nvPr/>
        </p:nvSpPr>
        <p:spPr>
          <a:xfrm>
            <a:off x="3253154" y="748507"/>
            <a:ext cx="2051538" cy="51172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 err="1">
                <a:solidFill>
                  <a:schemeClr val="tx1"/>
                </a:solidFill>
              </a:rPr>
              <a:t>Meningkatkan</a:t>
            </a:r>
            <a:endParaRPr lang="en-AU" sz="1400" b="1" dirty="0">
              <a:solidFill>
                <a:schemeClr val="tx1"/>
              </a:solidFill>
            </a:endParaRPr>
          </a:p>
          <a:p>
            <a:pPr algn="ctr"/>
            <a:r>
              <a:rPr lang="en-AU" sz="1400" b="1" dirty="0">
                <a:solidFill>
                  <a:schemeClr val="tx1"/>
                </a:solidFill>
              </a:rPr>
              <a:t> </a:t>
            </a:r>
            <a:r>
              <a:rPr lang="en-AU" sz="1400" b="1" dirty="0" err="1">
                <a:solidFill>
                  <a:schemeClr val="tx1"/>
                </a:solidFill>
              </a:rPr>
              <a:t>Industri</a:t>
            </a:r>
            <a:r>
              <a:rPr lang="en-AU" sz="1400" b="1" dirty="0">
                <a:solidFill>
                  <a:schemeClr val="tx1"/>
                </a:solidFill>
              </a:rPr>
              <a:t> </a:t>
            </a:r>
            <a:r>
              <a:rPr lang="en-AU" sz="1400" b="1" dirty="0" err="1">
                <a:solidFill>
                  <a:schemeClr val="tx1"/>
                </a:solidFill>
              </a:rPr>
              <a:t>Pariwisata</a:t>
            </a:r>
            <a:endParaRPr lang="en-AU" sz="1400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444154" y="1587788"/>
            <a:ext cx="1230923" cy="5223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b="1" dirty="0">
                <a:solidFill>
                  <a:schemeClr val="tx1"/>
                </a:solidFill>
              </a:rPr>
              <a:t>Pengembangan Usaha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978769" y="1587788"/>
            <a:ext cx="1230923" cy="5223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b="1" dirty="0">
                <a:solidFill>
                  <a:schemeClr val="tx1"/>
                </a:solidFill>
              </a:rPr>
              <a:t>Pengembangan </a:t>
            </a:r>
            <a:r>
              <a:rPr lang="en-AU" sz="1000" b="1" dirty="0" err="1">
                <a:solidFill>
                  <a:schemeClr val="tx1"/>
                </a:solidFill>
              </a:rPr>
              <a:t>sarana</a:t>
            </a:r>
            <a:r>
              <a:rPr lang="en-AU" sz="1000" b="1" dirty="0">
                <a:solidFill>
                  <a:schemeClr val="tx1"/>
                </a:solidFill>
              </a:rPr>
              <a:t> </a:t>
            </a:r>
            <a:r>
              <a:rPr lang="en-AU" sz="1000" b="1" dirty="0" err="1">
                <a:solidFill>
                  <a:schemeClr val="tx1"/>
                </a:solidFill>
              </a:rPr>
              <a:t>dan</a:t>
            </a:r>
            <a:r>
              <a:rPr lang="en-AU" sz="1000" b="1" dirty="0">
                <a:solidFill>
                  <a:schemeClr val="tx1"/>
                </a:solidFill>
              </a:rPr>
              <a:t> </a:t>
            </a:r>
            <a:r>
              <a:rPr lang="en-AU" sz="1000" b="1" dirty="0" err="1">
                <a:solidFill>
                  <a:schemeClr val="tx1"/>
                </a:solidFill>
              </a:rPr>
              <a:t>prasarana</a:t>
            </a:r>
            <a:endParaRPr lang="en-AU" sz="1000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513385" y="1587788"/>
            <a:ext cx="1230923" cy="5223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b="1" dirty="0">
                <a:solidFill>
                  <a:schemeClr val="tx1"/>
                </a:solidFill>
              </a:rPr>
              <a:t>Pengembangan </a:t>
            </a:r>
            <a:r>
              <a:rPr lang="en-AU" sz="1000" b="1" dirty="0" err="1">
                <a:solidFill>
                  <a:schemeClr val="tx1"/>
                </a:solidFill>
              </a:rPr>
              <a:t>Aksesbilitas</a:t>
            </a:r>
            <a:endParaRPr lang="en-AU" sz="1000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048000" y="1587788"/>
            <a:ext cx="1230923" cy="5223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b="1" dirty="0" err="1">
                <a:solidFill>
                  <a:schemeClr val="tx1"/>
                </a:solidFill>
              </a:rPr>
              <a:t>Pemasaran</a:t>
            </a:r>
            <a:r>
              <a:rPr lang="en-AU" sz="1000" b="1" dirty="0">
                <a:solidFill>
                  <a:schemeClr val="tx1"/>
                </a:solidFill>
              </a:rPr>
              <a:t> </a:t>
            </a:r>
            <a:r>
              <a:rPr lang="en-AU" sz="1000" b="1" dirty="0" err="1">
                <a:solidFill>
                  <a:schemeClr val="tx1"/>
                </a:solidFill>
              </a:rPr>
              <a:t>dan</a:t>
            </a:r>
            <a:r>
              <a:rPr lang="en-AU" sz="1000" b="1" dirty="0">
                <a:solidFill>
                  <a:schemeClr val="tx1"/>
                </a:solidFill>
              </a:rPr>
              <a:t> </a:t>
            </a:r>
            <a:r>
              <a:rPr lang="en-AU" sz="1000" b="1" dirty="0" err="1">
                <a:solidFill>
                  <a:schemeClr val="tx1"/>
                </a:solidFill>
              </a:rPr>
              <a:t>Promosi</a:t>
            </a:r>
            <a:endParaRPr lang="en-AU" sz="1000" b="1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582615" y="1587788"/>
            <a:ext cx="1230923" cy="5223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b="1" dirty="0">
                <a:solidFill>
                  <a:schemeClr val="tx1"/>
                </a:solidFill>
              </a:rPr>
              <a:t>Pengembangan </a:t>
            </a:r>
            <a:r>
              <a:rPr lang="en-AU" sz="1000" b="1" dirty="0" err="1">
                <a:solidFill>
                  <a:schemeClr val="tx1"/>
                </a:solidFill>
              </a:rPr>
              <a:t>Produk</a:t>
            </a:r>
            <a:r>
              <a:rPr lang="en-AU" sz="1000" b="1" dirty="0">
                <a:solidFill>
                  <a:schemeClr val="tx1"/>
                </a:solidFill>
              </a:rPr>
              <a:t> </a:t>
            </a:r>
            <a:r>
              <a:rPr lang="en-AU" sz="1000" b="1" dirty="0" err="1">
                <a:solidFill>
                  <a:schemeClr val="tx1"/>
                </a:solidFill>
              </a:rPr>
              <a:t>Wisata</a:t>
            </a:r>
            <a:endParaRPr lang="en-AU" sz="1000" b="1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/>
          <p:cNvCxnSpPr>
            <a:stCxn id="11" idx="2"/>
            <a:endCxn id="16" idx="0"/>
          </p:cNvCxnSpPr>
          <p:nvPr/>
        </p:nvCxnSpPr>
        <p:spPr>
          <a:xfrm flipH="1">
            <a:off x="2198077" y="1260230"/>
            <a:ext cx="2080846" cy="32755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1" idx="2"/>
            <a:endCxn id="15" idx="0"/>
          </p:cNvCxnSpPr>
          <p:nvPr/>
        </p:nvCxnSpPr>
        <p:spPr>
          <a:xfrm flipH="1">
            <a:off x="3663462" y="1260230"/>
            <a:ext cx="615461" cy="32755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1" idx="2"/>
            <a:endCxn id="14" idx="0"/>
          </p:cNvCxnSpPr>
          <p:nvPr/>
        </p:nvCxnSpPr>
        <p:spPr>
          <a:xfrm>
            <a:off x="4278923" y="1260230"/>
            <a:ext cx="849924" cy="32755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1" idx="2"/>
            <a:endCxn id="13" idx="0"/>
          </p:cNvCxnSpPr>
          <p:nvPr/>
        </p:nvCxnSpPr>
        <p:spPr>
          <a:xfrm>
            <a:off x="4278923" y="1260230"/>
            <a:ext cx="2315308" cy="32755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1" idx="2"/>
            <a:endCxn id="12" idx="0"/>
          </p:cNvCxnSpPr>
          <p:nvPr/>
        </p:nvCxnSpPr>
        <p:spPr>
          <a:xfrm>
            <a:off x="4278923" y="1260230"/>
            <a:ext cx="3780693" cy="32755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ounded Rectangle 81"/>
          <p:cNvSpPr/>
          <p:nvPr/>
        </p:nvSpPr>
        <p:spPr>
          <a:xfrm>
            <a:off x="1582614" y="2256692"/>
            <a:ext cx="1230923" cy="100012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50" dirty="0" err="1">
                <a:solidFill>
                  <a:schemeClr val="tx1"/>
                </a:solidFill>
              </a:rPr>
              <a:t>Peningkatan</a:t>
            </a:r>
            <a:r>
              <a:rPr lang="en-AU" sz="1050" dirty="0">
                <a:solidFill>
                  <a:schemeClr val="tx1"/>
                </a:solidFill>
              </a:rPr>
              <a:t> </a:t>
            </a:r>
            <a:r>
              <a:rPr lang="en-AU" sz="1050" dirty="0" err="1">
                <a:solidFill>
                  <a:schemeClr val="tx1"/>
                </a:solidFill>
              </a:rPr>
              <a:t>manajemen</a:t>
            </a:r>
            <a:r>
              <a:rPr lang="en-AU" sz="1050" dirty="0">
                <a:solidFill>
                  <a:schemeClr val="tx1"/>
                </a:solidFill>
              </a:rPr>
              <a:t> </a:t>
            </a:r>
            <a:r>
              <a:rPr lang="en-AU" sz="1050" dirty="0" err="1">
                <a:solidFill>
                  <a:schemeClr val="tx1"/>
                </a:solidFill>
              </a:rPr>
              <a:t>pengelolaan</a:t>
            </a:r>
            <a:r>
              <a:rPr lang="en-AU" sz="1050" dirty="0">
                <a:solidFill>
                  <a:schemeClr val="tx1"/>
                </a:solidFill>
              </a:rPr>
              <a:t> </a:t>
            </a:r>
            <a:r>
              <a:rPr lang="en-AU" sz="1050" dirty="0" err="1">
                <a:solidFill>
                  <a:schemeClr val="tx1"/>
                </a:solidFill>
              </a:rPr>
              <a:t>pariwisata</a:t>
            </a:r>
            <a:r>
              <a:rPr lang="en-AU" sz="1050" dirty="0">
                <a:solidFill>
                  <a:schemeClr val="tx1"/>
                </a:solidFill>
              </a:rPr>
              <a:t> </a:t>
            </a:r>
            <a:r>
              <a:rPr lang="en-AU" sz="1050" dirty="0" err="1">
                <a:solidFill>
                  <a:schemeClr val="tx1"/>
                </a:solidFill>
              </a:rPr>
              <a:t>secara</a:t>
            </a:r>
            <a:r>
              <a:rPr lang="en-AU" sz="1050" dirty="0">
                <a:solidFill>
                  <a:schemeClr val="tx1"/>
                </a:solidFill>
              </a:rPr>
              <a:t> </a:t>
            </a:r>
            <a:r>
              <a:rPr lang="en-AU" sz="1050" dirty="0" err="1">
                <a:solidFill>
                  <a:schemeClr val="tx1"/>
                </a:solidFill>
              </a:rPr>
              <a:t>lebih</a:t>
            </a:r>
            <a:r>
              <a:rPr lang="en-AU" sz="1050" dirty="0">
                <a:solidFill>
                  <a:schemeClr val="tx1"/>
                </a:solidFill>
              </a:rPr>
              <a:t> </a:t>
            </a:r>
            <a:r>
              <a:rPr lang="en-AU" sz="1050" dirty="0" err="1">
                <a:solidFill>
                  <a:schemeClr val="tx1"/>
                </a:solidFill>
              </a:rPr>
              <a:t>profesional</a:t>
            </a:r>
            <a:endParaRPr lang="en-AU" sz="1050" dirty="0">
              <a:solidFill>
                <a:schemeClr val="tx1"/>
              </a:solidFill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1582615" y="3510523"/>
            <a:ext cx="1230923" cy="118491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846" dirty="0" err="1">
                <a:solidFill>
                  <a:schemeClr val="tx1"/>
                </a:solidFill>
              </a:rPr>
              <a:t>Pengelola</a:t>
            </a:r>
            <a:r>
              <a:rPr lang="en-AU" sz="846" dirty="0">
                <a:solidFill>
                  <a:schemeClr val="tx1"/>
                </a:solidFill>
              </a:rPr>
              <a:t> </a:t>
            </a:r>
            <a:r>
              <a:rPr lang="en-AU" sz="846" dirty="0" err="1">
                <a:solidFill>
                  <a:schemeClr val="tx1"/>
                </a:solidFill>
              </a:rPr>
              <a:t>dan</a:t>
            </a:r>
            <a:r>
              <a:rPr lang="en-AU" sz="846" dirty="0">
                <a:solidFill>
                  <a:schemeClr val="tx1"/>
                </a:solidFill>
              </a:rPr>
              <a:t> </a:t>
            </a:r>
            <a:r>
              <a:rPr lang="en-AU" sz="846" dirty="0" err="1">
                <a:solidFill>
                  <a:schemeClr val="tx1"/>
                </a:solidFill>
              </a:rPr>
              <a:t>pelaku</a:t>
            </a:r>
            <a:r>
              <a:rPr lang="en-AU" sz="846" dirty="0">
                <a:solidFill>
                  <a:schemeClr val="tx1"/>
                </a:solidFill>
              </a:rPr>
              <a:t> </a:t>
            </a:r>
            <a:r>
              <a:rPr lang="en-AU" sz="846" dirty="0" err="1">
                <a:solidFill>
                  <a:schemeClr val="tx1"/>
                </a:solidFill>
              </a:rPr>
              <a:t>usaha</a:t>
            </a:r>
            <a:r>
              <a:rPr lang="en-AU" sz="846" dirty="0">
                <a:solidFill>
                  <a:schemeClr val="tx1"/>
                </a:solidFill>
              </a:rPr>
              <a:t> </a:t>
            </a:r>
            <a:r>
              <a:rPr lang="en-AU" sz="846" dirty="0" err="1">
                <a:solidFill>
                  <a:schemeClr val="tx1"/>
                </a:solidFill>
              </a:rPr>
              <a:t>wisata</a:t>
            </a:r>
            <a:r>
              <a:rPr lang="en-AU" sz="846" dirty="0">
                <a:solidFill>
                  <a:schemeClr val="tx1"/>
                </a:solidFill>
              </a:rPr>
              <a:t> </a:t>
            </a:r>
            <a:r>
              <a:rPr lang="en-AU" sz="846" dirty="0" err="1">
                <a:solidFill>
                  <a:schemeClr val="tx1"/>
                </a:solidFill>
              </a:rPr>
              <a:t>perlu</a:t>
            </a:r>
            <a:r>
              <a:rPr lang="en-AU" sz="846" dirty="0">
                <a:solidFill>
                  <a:schemeClr val="tx1"/>
                </a:solidFill>
              </a:rPr>
              <a:t> </a:t>
            </a:r>
            <a:r>
              <a:rPr lang="en-AU" sz="846" dirty="0" err="1">
                <a:solidFill>
                  <a:schemeClr val="tx1"/>
                </a:solidFill>
              </a:rPr>
              <a:t>melakukan</a:t>
            </a:r>
            <a:r>
              <a:rPr lang="en-AU" sz="846" dirty="0">
                <a:solidFill>
                  <a:schemeClr val="tx1"/>
                </a:solidFill>
              </a:rPr>
              <a:t> </a:t>
            </a:r>
            <a:r>
              <a:rPr lang="en-AU" sz="846" dirty="0" err="1">
                <a:solidFill>
                  <a:schemeClr val="tx1"/>
                </a:solidFill>
              </a:rPr>
              <a:t>diversifikasi</a:t>
            </a:r>
            <a:r>
              <a:rPr lang="en-AU" sz="846" dirty="0">
                <a:solidFill>
                  <a:schemeClr val="tx1"/>
                </a:solidFill>
              </a:rPr>
              <a:t> </a:t>
            </a:r>
            <a:r>
              <a:rPr lang="en-AU" sz="846" dirty="0" err="1">
                <a:solidFill>
                  <a:schemeClr val="tx1"/>
                </a:solidFill>
              </a:rPr>
              <a:t>atau</a:t>
            </a:r>
            <a:r>
              <a:rPr lang="en-AU" sz="846" dirty="0">
                <a:solidFill>
                  <a:schemeClr val="tx1"/>
                </a:solidFill>
              </a:rPr>
              <a:t> </a:t>
            </a:r>
            <a:r>
              <a:rPr lang="en-AU" sz="846" dirty="0" err="1">
                <a:solidFill>
                  <a:schemeClr val="tx1"/>
                </a:solidFill>
              </a:rPr>
              <a:t>pengembangan</a:t>
            </a:r>
            <a:r>
              <a:rPr lang="en-AU" sz="846" dirty="0">
                <a:solidFill>
                  <a:schemeClr val="tx1"/>
                </a:solidFill>
              </a:rPr>
              <a:t> </a:t>
            </a:r>
            <a:r>
              <a:rPr lang="en-AU" sz="846" dirty="0" err="1">
                <a:solidFill>
                  <a:schemeClr val="tx1"/>
                </a:solidFill>
              </a:rPr>
              <a:t>usaha</a:t>
            </a:r>
            <a:r>
              <a:rPr lang="en-AU" sz="846" dirty="0">
                <a:solidFill>
                  <a:schemeClr val="tx1"/>
                </a:solidFill>
              </a:rPr>
              <a:t> </a:t>
            </a:r>
            <a:r>
              <a:rPr lang="en-AU" sz="846" dirty="0" err="1">
                <a:solidFill>
                  <a:schemeClr val="tx1"/>
                </a:solidFill>
              </a:rPr>
              <a:t>produk</a:t>
            </a:r>
            <a:r>
              <a:rPr lang="en-AU" sz="846" dirty="0">
                <a:solidFill>
                  <a:schemeClr val="tx1"/>
                </a:solidFill>
              </a:rPr>
              <a:t> </a:t>
            </a:r>
            <a:r>
              <a:rPr lang="en-AU" sz="846" dirty="0" err="1">
                <a:solidFill>
                  <a:schemeClr val="tx1"/>
                </a:solidFill>
              </a:rPr>
              <a:t>wisata</a:t>
            </a:r>
            <a:r>
              <a:rPr lang="en-AU" sz="846" dirty="0">
                <a:solidFill>
                  <a:schemeClr val="tx1"/>
                </a:solidFill>
              </a:rPr>
              <a:t> </a:t>
            </a:r>
            <a:r>
              <a:rPr lang="en-AU" sz="846" dirty="0" err="1">
                <a:solidFill>
                  <a:schemeClr val="tx1"/>
                </a:solidFill>
              </a:rPr>
              <a:t>secara</a:t>
            </a:r>
            <a:r>
              <a:rPr lang="en-AU" sz="846" dirty="0">
                <a:solidFill>
                  <a:schemeClr val="tx1"/>
                </a:solidFill>
              </a:rPr>
              <a:t> </a:t>
            </a:r>
            <a:r>
              <a:rPr lang="en-AU" sz="846" dirty="0" err="1">
                <a:solidFill>
                  <a:schemeClr val="tx1"/>
                </a:solidFill>
              </a:rPr>
              <a:t>beragam</a:t>
            </a:r>
            <a:r>
              <a:rPr lang="en-AU" sz="846" dirty="0">
                <a:solidFill>
                  <a:schemeClr val="tx1"/>
                </a:solidFill>
              </a:rPr>
              <a:t> yang </a:t>
            </a:r>
            <a:r>
              <a:rPr lang="en-AU" sz="846" dirty="0" err="1">
                <a:solidFill>
                  <a:schemeClr val="tx1"/>
                </a:solidFill>
              </a:rPr>
              <a:t>inovatif</a:t>
            </a:r>
            <a:r>
              <a:rPr lang="en-AU" sz="846" dirty="0">
                <a:solidFill>
                  <a:schemeClr val="tx1"/>
                </a:solidFill>
              </a:rPr>
              <a:t> </a:t>
            </a:r>
            <a:r>
              <a:rPr lang="en-AU" sz="846" dirty="0" err="1">
                <a:solidFill>
                  <a:schemeClr val="tx1"/>
                </a:solidFill>
              </a:rPr>
              <a:t>dan</a:t>
            </a:r>
            <a:r>
              <a:rPr lang="en-AU" sz="846" dirty="0">
                <a:solidFill>
                  <a:schemeClr val="tx1"/>
                </a:solidFill>
              </a:rPr>
              <a:t> </a:t>
            </a:r>
            <a:r>
              <a:rPr lang="en-AU" sz="846" dirty="0" err="1">
                <a:solidFill>
                  <a:schemeClr val="tx1"/>
                </a:solidFill>
              </a:rPr>
              <a:t>kreatif</a:t>
            </a:r>
            <a:endParaRPr lang="en-AU" sz="846" dirty="0">
              <a:solidFill>
                <a:schemeClr val="tx1"/>
              </a:solidFill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3047999" y="2198077"/>
            <a:ext cx="1230923" cy="123092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dirty="0" err="1">
                <a:solidFill>
                  <a:schemeClr val="tx1"/>
                </a:solidFill>
              </a:rPr>
              <a:t>Peningkatan</a:t>
            </a:r>
            <a:r>
              <a:rPr lang="en-AU" sz="900" dirty="0">
                <a:solidFill>
                  <a:schemeClr val="tx1"/>
                </a:solidFill>
              </a:rPr>
              <a:t> </a:t>
            </a:r>
            <a:r>
              <a:rPr lang="en-AU" sz="900" dirty="0" err="1">
                <a:solidFill>
                  <a:schemeClr val="tx1"/>
                </a:solidFill>
              </a:rPr>
              <a:t>pemasaran</a:t>
            </a:r>
            <a:r>
              <a:rPr lang="en-AU" sz="900" dirty="0">
                <a:solidFill>
                  <a:schemeClr val="tx1"/>
                </a:solidFill>
              </a:rPr>
              <a:t> </a:t>
            </a:r>
            <a:r>
              <a:rPr lang="en-AU" sz="900" dirty="0" err="1">
                <a:solidFill>
                  <a:schemeClr val="tx1"/>
                </a:solidFill>
              </a:rPr>
              <a:t>dan</a:t>
            </a:r>
            <a:r>
              <a:rPr lang="en-AU" sz="900" dirty="0">
                <a:solidFill>
                  <a:schemeClr val="tx1"/>
                </a:solidFill>
              </a:rPr>
              <a:t> </a:t>
            </a:r>
            <a:r>
              <a:rPr lang="en-AU" sz="900" dirty="0" err="1">
                <a:solidFill>
                  <a:schemeClr val="tx1"/>
                </a:solidFill>
              </a:rPr>
              <a:t>promosi</a:t>
            </a:r>
            <a:r>
              <a:rPr lang="en-AU" sz="900" dirty="0">
                <a:solidFill>
                  <a:schemeClr val="tx1"/>
                </a:solidFill>
              </a:rPr>
              <a:t> </a:t>
            </a:r>
            <a:r>
              <a:rPr lang="en-AU" sz="900" dirty="0" err="1">
                <a:solidFill>
                  <a:schemeClr val="tx1"/>
                </a:solidFill>
              </a:rPr>
              <a:t>melalui</a:t>
            </a:r>
            <a:r>
              <a:rPr lang="en-AU" sz="900" dirty="0">
                <a:solidFill>
                  <a:schemeClr val="tx1"/>
                </a:solidFill>
              </a:rPr>
              <a:t> </a:t>
            </a:r>
            <a:r>
              <a:rPr lang="en-AU" sz="900" dirty="0" err="1">
                <a:solidFill>
                  <a:schemeClr val="tx1"/>
                </a:solidFill>
              </a:rPr>
              <a:t>penyebaran</a:t>
            </a:r>
            <a:r>
              <a:rPr lang="en-AU" sz="900" dirty="0">
                <a:solidFill>
                  <a:schemeClr val="tx1"/>
                </a:solidFill>
              </a:rPr>
              <a:t> </a:t>
            </a:r>
            <a:r>
              <a:rPr lang="en-AU" sz="900" dirty="0" err="1">
                <a:solidFill>
                  <a:schemeClr val="tx1"/>
                </a:solidFill>
              </a:rPr>
              <a:t>informasi</a:t>
            </a:r>
            <a:r>
              <a:rPr lang="en-AU" sz="900" dirty="0">
                <a:solidFill>
                  <a:schemeClr val="tx1"/>
                </a:solidFill>
              </a:rPr>
              <a:t> </a:t>
            </a:r>
            <a:r>
              <a:rPr lang="en-AU" sz="900" dirty="0" err="1">
                <a:solidFill>
                  <a:schemeClr val="tx1"/>
                </a:solidFill>
              </a:rPr>
              <a:t>di</a:t>
            </a:r>
            <a:r>
              <a:rPr lang="en-AU" sz="900" dirty="0">
                <a:solidFill>
                  <a:schemeClr val="tx1"/>
                </a:solidFill>
              </a:rPr>
              <a:t> </a:t>
            </a:r>
            <a:r>
              <a:rPr lang="en-AU" sz="900" dirty="0" err="1">
                <a:solidFill>
                  <a:schemeClr val="tx1"/>
                </a:solidFill>
              </a:rPr>
              <a:t>berbagai</a:t>
            </a:r>
            <a:r>
              <a:rPr lang="en-AU" sz="900" dirty="0">
                <a:solidFill>
                  <a:schemeClr val="tx1"/>
                </a:solidFill>
              </a:rPr>
              <a:t> media, </a:t>
            </a:r>
            <a:r>
              <a:rPr lang="en-AU" sz="900" dirty="0" err="1">
                <a:solidFill>
                  <a:schemeClr val="tx1"/>
                </a:solidFill>
              </a:rPr>
              <a:t>baik</a:t>
            </a:r>
            <a:r>
              <a:rPr lang="en-AU" sz="900" dirty="0">
                <a:solidFill>
                  <a:schemeClr val="tx1"/>
                </a:solidFill>
              </a:rPr>
              <a:t> media </a:t>
            </a:r>
            <a:r>
              <a:rPr lang="en-AU" sz="900" dirty="0" err="1">
                <a:solidFill>
                  <a:schemeClr val="tx1"/>
                </a:solidFill>
              </a:rPr>
              <a:t>cetak</a:t>
            </a:r>
            <a:r>
              <a:rPr lang="en-AU" sz="900" dirty="0">
                <a:solidFill>
                  <a:schemeClr val="tx1"/>
                </a:solidFill>
              </a:rPr>
              <a:t> </a:t>
            </a:r>
            <a:r>
              <a:rPr lang="en-AU" sz="900" dirty="0" err="1">
                <a:solidFill>
                  <a:schemeClr val="tx1"/>
                </a:solidFill>
              </a:rPr>
              <a:t>maupun</a:t>
            </a:r>
            <a:r>
              <a:rPr lang="en-AU" sz="900" dirty="0">
                <a:solidFill>
                  <a:schemeClr val="tx1"/>
                </a:solidFill>
              </a:rPr>
              <a:t> </a:t>
            </a:r>
            <a:r>
              <a:rPr lang="en-AU" sz="900" dirty="0" err="1">
                <a:solidFill>
                  <a:schemeClr val="tx1"/>
                </a:solidFill>
              </a:rPr>
              <a:t>elektronik</a:t>
            </a:r>
            <a:endParaRPr lang="en-AU" sz="900" dirty="0">
              <a:solidFill>
                <a:schemeClr val="tx1"/>
              </a:solidFill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3048000" y="3510523"/>
            <a:ext cx="1230923" cy="118491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846" dirty="0" err="1">
                <a:solidFill>
                  <a:schemeClr val="tx1"/>
                </a:solidFill>
              </a:rPr>
              <a:t>Perlu</a:t>
            </a:r>
            <a:r>
              <a:rPr lang="en-AU" sz="846" dirty="0">
                <a:solidFill>
                  <a:schemeClr val="tx1"/>
                </a:solidFill>
              </a:rPr>
              <a:t> </a:t>
            </a:r>
            <a:r>
              <a:rPr lang="en-AU" sz="846" dirty="0" err="1">
                <a:solidFill>
                  <a:schemeClr val="tx1"/>
                </a:solidFill>
              </a:rPr>
              <a:t>diadakan</a:t>
            </a:r>
            <a:r>
              <a:rPr lang="en-AU" sz="846" dirty="0">
                <a:solidFill>
                  <a:schemeClr val="tx1"/>
                </a:solidFill>
              </a:rPr>
              <a:t> </a:t>
            </a:r>
            <a:r>
              <a:rPr lang="en-AU" sz="846" dirty="0" err="1">
                <a:solidFill>
                  <a:schemeClr val="tx1"/>
                </a:solidFill>
              </a:rPr>
              <a:t>upaya</a:t>
            </a:r>
            <a:r>
              <a:rPr lang="en-AU" sz="846" dirty="0">
                <a:solidFill>
                  <a:schemeClr val="tx1"/>
                </a:solidFill>
              </a:rPr>
              <a:t> </a:t>
            </a:r>
            <a:r>
              <a:rPr lang="en-AU" sz="846" dirty="0" err="1">
                <a:solidFill>
                  <a:schemeClr val="tx1"/>
                </a:solidFill>
              </a:rPr>
              <a:t>pemberian</a:t>
            </a:r>
            <a:r>
              <a:rPr lang="en-AU" sz="846" dirty="0">
                <a:solidFill>
                  <a:schemeClr val="tx1"/>
                </a:solidFill>
              </a:rPr>
              <a:t> </a:t>
            </a:r>
            <a:r>
              <a:rPr lang="en-AU" sz="846" dirty="0" err="1">
                <a:solidFill>
                  <a:schemeClr val="tx1"/>
                </a:solidFill>
              </a:rPr>
              <a:t>insentif</a:t>
            </a:r>
            <a:r>
              <a:rPr lang="en-AU" sz="846" dirty="0">
                <a:solidFill>
                  <a:schemeClr val="tx1"/>
                </a:solidFill>
              </a:rPr>
              <a:t> </a:t>
            </a:r>
            <a:r>
              <a:rPr lang="en-AU" sz="846" dirty="0" err="1">
                <a:solidFill>
                  <a:schemeClr val="tx1"/>
                </a:solidFill>
              </a:rPr>
              <a:t>untuk</a:t>
            </a:r>
            <a:r>
              <a:rPr lang="en-AU" sz="846" dirty="0">
                <a:solidFill>
                  <a:schemeClr val="tx1"/>
                </a:solidFill>
              </a:rPr>
              <a:t> </a:t>
            </a:r>
            <a:r>
              <a:rPr lang="en-AU" sz="846" dirty="0" err="1">
                <a:solidFill>
                  <a:schemeClr val="tx1"/>
                </a:solidFill>
              </a:rPr>
              <a:t>memotivasi</a:t>
            </a:r>
            <a:r>
              <a:rPr lang="en-AU" sz="846" dirty="0">
                <a:solidFill>
                  <a:schemeClr val="tx1"/>
                </a:solidFill>
              </a:rPr>
              <a:t> </a:t>
            </a:r>
            <a:r>
              <a:rPr lang="en-AU" sz="846" dirty="0" err="1">
                <a:solidFill>
                  <a:schemeClr val="tx1"/>
                </a:solidFill>
              </a:rPr>
              <a:t>pengelola</a:t>
            </a:r>
            <a:r>
              <a:rPr lang="en-AU" sz="846" dirty="0">
                <a:solidFill>
                  <a:schemeClr val="tx1"/>
                </a:solidFill>
              </a:rPr>
              <a:t> </a:t>
            </a:r>
            <a:r>
              <a:rPr lang="en-AU" sz="846" dirty="0" err="1">
                <a:solidFill>
                  <a:schemeClr val="tx1"/>
                </a:solidFill>
              </a:rPr>
              <a:t>obyek</a:t>
            </a:r>
            <a:r>
              <a:rPr lang="en-AU" sz="846" dirty="0">
                <a:solidFill>
                  <a:schemeClr val="tx1"/>
                </a:solidFill>
              </a:rPr>
              <a:t> </a:t>
            </a:r>
            <a:r>
              <a:rPr lang="en-AU" sz="846" dirty="0" err="1">
                <a:solidFill>
                  <a:schemeClr val="tx1"/>
                </a:solidFill>
              </a:rPr>
              <a:t>wisata</a:t>
            </a:r>
            <a:r>
              <a:rPr lang="en-AU" sz="846" dirty="0">
                <a:solidFill>
                  <a:schemeClr val="tx1"/>
                </a:solidFill>
              </a:rPr>
              <a:t> </a:t>
            </a:r>
            <a:r>
              <a:rPr lang="en-AU" sz="846" dirty="0" err="1">
                <a:solidFill>
                  <a:schemeClr val="tx1"/>
                </a:solidFill>
              </a:rPr>
              <a:t>dalam</a:t>
            </a:r>
            <a:r>
              <a:rPr lang="en-AU" sz="846" dirty="0">
                <a:solidFill>
                  <a:schemeClr val="tx1"/>
                </a:solidFill>
              </a:rPr>
              <a:t> </a:t>
            </a:r>
            <a:r>
              <a:rPr lang="en-AU" sz="846" dirty="0" err="1">
                <a:solidFill>
                  <a:schemeClr val="tx1"/>
                </a:solidFill>
              </a:rPr>
              <a:t>meningkatkan</a:t>
            </a:r>
            <a:r>
              <a:rPr lang="en-AU" sz="846" dirty="0">
                <a:solidFill>
                  <a:schemeClr val="tx1"/>
                </a:solidFill>
              </a:rPr>
              <a:t> </a:t>
            </a:r>
            <a:r>
              <a:rPr lang="en-AU" sz="846" dirty="0" err="1">
                <a:solidFill>
                  <a:schemeClr val="tx1"/>
                </a:solidFill>
              </a:rPr>
              <a:t>pengelolaan</a:t>
            </a:r>
            <a:r>
              <a:rPr lang="en-AU" sz="846" dirty="0">
                <a:solidFill>
                  <a:schemeClr val="tx1"/>
                </a:solidFill>
              </a:rPr>
              <a:t> </a:t>
            </a:r>
            <a:r>
              <a:rPr lang="en-AU" sz="846" dirty="0" err="1">
                <a:solidFill>
                  <a:schemeClr val="tx1"/>
                </a:solidFill>
              </a:rPr>
              <a:t>obyek</a:t>
            </a:r>
            <a:r>
              <a:rPr lang="en-AU" sz="846" dirty="0">
                <a:solidFill>
                  <a:schemeClr val="tx1"/>
                </a:solidFill>
              </a:rPr>
              <a:t> </a:t>
            </a:r>
            <a:r>
              <a:rPr lang="en-AU" sz="846" dirty="0" err="1">
                <a:solidFill>
                  <a:schemeClr val="tx1"/>
                </a:solidFill>
              </a:rPr>
              <a:t>wisata</a:t>
            </a:r>
            <a:r>
              <a:rPr lang="en-AU" sz="846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4513384" y="2198077"/>
            <a:ext cx="1230923" cy="123092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00" dirty="0">
                <a:solidFill>
                  <a:schemeClr val="tx1"/>
                </a:solidFill>
              </a:rPr>
              <a:t>Peningkatan </a:t>
            </a:r>
            <a:r>
              <a:rPr lang="en-AU" sz="1000" dirty="0" err="1">
                <a:solidFill>
                  <a:schemeClr val="tx1"/>
                </a:solidFill>
              </a:rPr>
              <a:t>kemudahan</a:t>
            </a:r>
            <a:r>
              <a:rPr lang="en-AU" sz="1000" dirty="0">
                <a:solidFill>
                  <a:schemeClr val="tx1"/>
                </a:solidFill>
              </a:rPr>
              <a:t> </a:t>
            </a:r>
            <a:r>
              <a:rPr lang="en-AU" sz="1000" dirty="0" err="1">
                <a:solidFill>
                  <a:schemeClr val="tx1"/>
                </a:solidFill>
              </a:rPr>
              <a:t>akses</a:t>
            </a:r>
            <a:r>
              <a:rPr lang="en-AU" sz="1000" dirty="0">
                <a:solidFill>
                  <a:schemeClr val="tx1"/>
                </a:solidFill>
              </a:rPr>
              <a:t> </a:t>
            </a:r>
            <a:r>
              <a:rPr lang="en-AU" sz="1000" dirty="0" err="1">
                <a:solidFill>
                  <a:schemeClr val="tx1"/>
                </a:solidFill>
              </a:rPr>
              <a:t>angkutan</a:t>
            </a:r>
            <a:r>
              <a:rPr lang="en-AU" sz="1000" dirty="0">
                <a:solidFill>
                  <a:schemeClr val="tx1"/>
                </a:solidFill>
              </a:rPr>
              <a:t> </a:t>
            </a:r>
            <a:r>
              <a:rPr lang="en-AU" sz="1000" dirty="0" err="1">
                <a:solidFill>
                  <a:schemeClr val="tx1"/>
                </a:solidFill>
              </a:rPr>
              <a:t>umum</a:t>
            </a:r>
            <a:r>
              <a:rPr lang="id-ID" sz="1000" dirty="0">
                <a:solidFill>
                  <a:schemeClr val="tx1"/>
                </a:solidFill>
              </a:rPr>
              <a:t>/ </a:t>
            </a:r>
            <a:r>
              <a:rPr lang="en-AU" sz="1000" dirty="0" err="1">
                <a:solidFill>
                  <a:schemeClr val="tx1"/>
                </a:solidFill>
              </a:rPr>
              <a:t>kendaraan</a:t>
            </a:r>
            <a:r>
              <a:rPr lang="en-AU" sz="1000" dirty="0">
                <a:solidFill>
                  <a:schemeClr val="tx1"/>
                </a:solidFill>
              </a:rPr>
              <a:t> </a:t>
            </a:r>
            <a:r>
              <a:rPr lang="en-AU" sz="1000" dirty="0" err="1">
                <a:solidFill>
                  <a:schemeClr val="tx1"/>
                </a:solidFill>
              </a:rPr>
              <a:t>pribadi</a:t>
            </a:r>
            <a:r>
              <a:rPr lang="en-AU" sz="1000" dirty="0">
                <a:solidFill>
                  <a:schemeClr val="tx1"/>
                </a:solidFill>
              </a:rPr>
              <a:t> </a:t>
            </a:r>
            <a:r>
              <a:rPr lang="en-AU" sz="1000" dirty="0" err="1">
                <a:solidFill>
                  <a:schemeClr val="tx1"/>
                </a:solidFill>
              </a:rPr>
              <a:t>untuk</a:t>
            </a:r>
            <a:r>
              <a:rPr lang="en-AU" sz="1000" dirty="0">
                <a:solidFill>
                  <a:schemeClr val="tx1"/>
                </a:solidFill>
              </a:rPr>
              <a:t> </a:t>
            </a:r>
            <a:r>
              <a:rPr lang="en-AU" sz="1000" dirty="0" err="1">
                <a:solidFill>
                  <a:schemeClr val="tx1"/>
                </a:solidFill>
              </a:rPr>
              <a:t>mencapai</a:t>
            </a:r>
            <a:r>
              <a:rPr lang="en-AU" sz="1000" dirty="0">
                <a:solidFill>
                  <a:schemeClr val="tx1"/>
                </a:solidFill>
              </a:rPr>
              <a:t> </a:t>
            </a:r>
            <a:r>
              <a:rPr lang="en-AU" sz="1000" dirty="0" err="1">
                <a:solidFill>
                  <a:schemeClr val="tx1"/>
                </a:solidFill>
              </a:rPr>
              <a:t>obyek</a:t>
            </a:r>
            <a:r>
              <a:rPr lang="en-AU" sz="1000" dirty="0">
                <a:solidFill>
                  <a:schemeClr val="tx1"/>
                </a:solidFill>
              </a:rPr>
              <a:t> </a:t>
            </a:r>
            <a:r>
              <a:rPr lang="en-AU" sz="1000" dirty="0" err="1">
                <a:solidFill>
                  <a:schemeClr val="tx1"/>
                </a:solidFill>
              </a:rPr>
              <a:t>wisata</a:t>
            </a:r>
            <a:endParaRPr lang="en-AU" sz="1000" dirty="0">
              <a:solidFill>
                <a:schemeClr val="tx1"/>
              </a:solidFill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4513385" y="3514272"/>
            <a:ext cx="1230923" cy="112255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846" dirty="0">
                <a:solidFill>
                  <a:schemeClr val="tx1"/>
                </a:solidFill>
              </a:rPr>
              <a:t>Peningkatan </a:t>
            </a:r>
            <a:r>
              <a:rPr lang="en-AU" sz="846" dirty="0" err="1">
                <a:solidFill>
                  <a:schemeClr val="tx1"/>
                </a:solidFill>
              </a:rPr>
              <a:t>kemudahan</a:t>
            </a:r>
            <a:r>
              <a:rPr lang="en-AU" sz="846" dirty="0">
                <a:solidFill>
                  <a:schemeClr val="tx1"/>
                </a:solidFill>
              </a:rPr>
              <a:t> </a:t>
            </a:r>
            <a:r>
              <a:rPr lang="en-AU" sz="846" dirty="0" err="1">
                <a:solidFill>
                  <a:schemeClr val="tx1"/>
                </a:solidFill>
              </a:rPr>
              <a:t>akses</a:t>
            </a:r>
            <a:r>
              <a:rPr lang="en-AU" sz="846" dirty="0">
                <a:solidFill>
                  <a:schemeClr val="tx1"/>
                </a:solidFill>
              </a:rPr>
              <a:t> </a:t>
            </a:r>
            <a:r>
              <a:rPr lang="en-AU" sz="846" dirty="0" err="1">
                <a:solidFill>
                  <a:schemeClr val="tx1"/>
                </a:solidFill>
              </a:rPr>
              <a:t>informasi</a:t>
            </a:r>
            <a:r>
              <a:rPr lang="en-AU" sz="846" dirty="0">
                <a:solidFill>
                  <a:schemeClr val="tx1"/>
                </a:solidFill>
              </a:rPr>
              <a:t> agar </a:t>
            </a:r>
            <a:r>
              <a:rPr lang="en-AU" sz="846" dirty="0" err="1">
                <a:solidFill>
                  <a:schemeClr val="tx1"/>
                </a:solidFill>
              </a:rPr>
              <a:t>obyek</a:t>
            </a:r>
            <a:r>
              <a:rPr lang="en-AU" sz="846" dirty="0">
                <a:solidFill>
                  <a:schemeClr val="tx1"/>
                </a:solidFill>
              </a:rPr>
              <a:t> </a:t>
            </a:r>
            <a:r>
              <a:rPr lang="en-AU" sz="846" dirty="0" err="1">
                <a:solidFill>
                  <a:schemeClr val="tx1"/>
                </a:solidFill>
              </a:rPr>
              <a:t>wisata</a:t>
            </a:r>
            <a:r>
              <a:rPr lang="en-AU" sz="846" dirty="0">
                <a:solidFill>
                  <a:schemeClr val="tx1"/>
                </a:solidFill>
              </a:rPr>
              <a:t> </a:t>
            </a:r>
            <a:r>
              <a:rPr lang="en-AU" sz="846" dirty="0" err="1">
                <a:solidFill>
                  <a:schemeClr val="tx1"/>
                </a:solidFill>
              </a:rPr>
              <a:t>dapat</a:t>
            </a:r>
            <a:r>
              <a:rPr lang="en-AU" sz="846" dirty="0">
                <a:solidFill>
                  <a:schemeClr val="tx1"/>
                </a:solidFill>
              </a:rPr>
              <a:t> </a:t>
            </a:r>
            <a:r>
              <a:rPr lang="en-AU" sz="846" dirty="0" err="1">
                <a:solidFill>
                  <a:schemeClr val="tx1"/>
                </a:solidFill>
              </a:rPr>
              <a:t>diakses</a:t>
            </a:r>
            <a:r>
              <a:rPr lang="en-AU" sz="846" dirty="0">
                <a:solidFill>
                  <a:schemeClr val="tx1"/>
                </a:solidFill>
              </a:rPr>
              <a:t> </a:t>
            </a:r>
            <a:r>
              <a:rPr lang="en-AU" sz="846" dirty="0" err="1">
                <a:solidFill>
                  <a:schemeClr val="tx1"/>
                </a:solidFill>
              </a:rPr>
              <a:t>dengan</a:t>
            </a:r>
            <a:r>
              <a:rPr lang="en-AU" sz="846" dirty="0">
                <a:solidFill>
                  <a:schemeClr val="tx1"/>
                </a:solidFill>
              </a:rPr>
              <a:t> </a:t>
            </a:r>
            <a:r>
              <a:rPr lang="en-AU" sz="846" dirty="0" err="1">
                <a:solidFill>
                  <a:schemeClr val="tx1"/>
                </a:solidFill>
              </a:rPr>
              <a:t>mudah</a:t>
            </a:r>
            <a:r>
              <a:rPr lang="en-AU" sz="846" dirty="0">
                <a:solidFill>
                  <a:schemeClr val="tx1"/>
                </a:solidFill>
              </a:rPr>
              <a:t> </a:t>
            </a:r>
            <a:r>
              <a:rPr lang="en-AU" sz="846" dirty="0" err="1">
                <a:solidFill>
                  <a:schemeClr val="tx1"/>
                </a:solidFill>
              </a:rPr>
              <a:t>dari</a:t>
            </a:r>
            <a:r>
              <a:rPr lang="en-AU" sz="846" dirty="0">
                <a:solidFill>
                  <a:schemeClr val="tx1"/>
                </a:solidFill>
              </a:rPr>
              <a:t> </a:t>
            </a:r>
            <a:r>
              <a:rPr lang="en-AU" sz="846" dirty="0" err="1">
                <a:solidFill>
                  <a:schemeClr val="tx1"/>
                </a:solidFill>
              </a:rPr>
              <a:t>berbagai</a:t>
            </a:r>
            <a:r>
              <a:rPr lang="en-AU" sz="846" dirty="0">
                <a:solidFill>
                  <a:schemeClr val="tx1"/>
                </a:solidFill>
              </a:rPr>
              <a:t> </a:t>
            </a:r>
            <a:r>
              <a:rPr lang="en-AU" sz="846" dirty="0" err="1">
                <a:solidFill>
                  <a:schemeClr val="tx1"/>
                </a:solidFill>
              </a:rPr>
              <a:t>macam</a:t>
            </a:r>
            <a:r>
              <a:rPr lang="en-AU" sz="846" dirty="0">
                <a:solidFill>
                  <a:schemeClr val="tx1"/>
                </a:solidFill>
              </a:rPr>
              <a:t> </a:t>
            </a:r>
            <a:r>
              <a:rPr lang="en-AU" sz="846" dirty="0" err="1">
                <a:solidFill>
                  <a:schemeClr val="tx1"/>
                </a:solidFill>
              </a:rPr>
              <a:t>sumber</a:t>
            </a:r>
            <a:endParaRPr lang="en-AU" sz="846" dirty="0">
              <a:solidFill>
                <a:schemeClr val="tx1"/>
              </a:solidFill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5978768" y="2198077"/>
            <a:ext cx="1230923" cy="123092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050" dirty="0" err="1">
                <a:solidFill>
                  <a:schemeClr val="tx1"/>
                </a:solidFill>
              </a:rPr>
              <a:t>Perbaikan</a:t>
            </a:r>
            <a:r>
              <a:rPr lang="en-AU" sz="1050" dirty="0">
                <a:solidFill>
                  <a:schemeClr val="tx1"/>
                </a:solidFill>
              </a:rPr>
              <a:t> </a:t>
            </a:r>
            <a:r>
              <a:rPr lang="en-AU" sz="1050" dirty="0" err="1">
                <a:solidFill>
                  <a:schemeClr val="tx1"/>
                </a:solidFill>
              </a:rPr>
              <a:t>dan</a:t>
            </a:r>
            <a:r>
              <a:rPr lang="en-AU" sz="1050" dirty="0">
                <a:solidFill>
                  <a:schemeClr val="tx1"/>
                </a:solidFill>
              </a:rPr>
              <a:t> </a:t>
            </a:r>
            <a:r>
              <a:rPr lang="en-AU" sz="1050" dirty="0" err="1">
                <a:solidFill>
                  <a:schemeClr val="tx1"/>
                </a:solidFill>
              </a:rPr>
              <a:t>peningkatan</a:t>
            </a:r>
            <a:r>
              <a:rPr lang="en-AU" sz="1050" dirty="0">
                <a:solidFill>
                  <a:schemeClr val="tx1"/>
                </a:solidFill>
              </a:rPr>
              <a:t> </a:t>
            </a:r>
            <a:r>
              <a:rPr lang="en-AU" sz="1050" dirty="0" err="1">
                <a:solidFill>
                  <a:schemeClr val="tx1"/>
                </a:solidFill>
              </a:rPr>
              <a:t>sarana</a:t>
            </a:r>
            <a:r>
              <a:rPr lang="en-AU" sz="1050" dirty="0">
                <a:solidFill>
                  <a:schemeClr val="tx1"/>
                </a:solidFill>
              </a:rPr>
              <a:t> </a:t>
            </a:r>
            <a:r>
              <a:rPr lang="en-AU" sz="1050" dirty="0" err="1">
                <a:solidFill>
                  <a:schemeClr val="tx1"/>
                </a:solidFill>
              </a:rPr>
              <a:t>dan</a:t>
            </a:r>
            <a:r>
              <a:rPr lang="en-AU" sz="1050" dirty="0">
                <a:solidFill>
                  <a:schemeClr val="tx1"/>
                </a:solidFill>
              </a:rPr>
              <a:t> </a:t>
            </a:r>
            <a:r>
              <a:rPr lang="en-AU" sz="1050" dirty="0" err="1">
                <a:solidFill>
                  <a:schemeClr val="tx1"/>
                </a:solidFill>
              </a:rPr>
              <a:t>prasarana</a:t>
            </a:r>
            <a:r>
              <a:rPr lang="en-AU" sz="1050" dirty="0">
                <a:solidFill>
                  <a:schemeClr val="tx1"/>
                </a:solidFill>
              </a:rPr>
              <a:t> yang </a:t>
            </a:r>
            <a:r>
              <a:rPr lang="en-AU" sz="1050" dirty="0" err="1">
                <a:solidFill>
                  <a:schemeClr val="tx1"/>
                </a:solidFill>
              </a:rPr>
              <a:t>ada</a:t>
            </a:r>
            <a:r>
              <a:rPr lang="en-AU" sz="1050" dirty="0">
                <a:solidFill>
                  <a:schemeClr val="tx1"/>
                </a:solidFill>
              </a:rPr>
              <a:t> </a:t>
            </a:r>
            <a:r>
              <a:rPr lang="en-AU" sz="1050" dirty="0" err="1">
                <a:solidFill>
                  <a:schemeClr val="tx1"/>
                </a:solidFill>
              </a:rPr>
              <a:t>di</a:t>
            </a:r>
            <a:r>
              <a:rPr lang="en-AU" sz="1050" dirty="0">
                <a:solidFill>
                  <a:schemeClr val="tx1"/>
                </a:solidFill>
              </a:rPr>
              <a:t> </a:t>
            </a:r>
            <a:r>
              <a:rPr lang="en-AU" sz="1050" dirty="0" err="1">
                <a:solidFill>
                  <a:schemeClr val="tx1"/>
                </a:solidFill>
              </a:rPr>
              <a:t>obyek</a:t>
            </a:r>
            <a:r>
              <a:rPr lang="en-AU" sz="1050" dirty="0">
                <a:solidFill>
                  <a:schemeClr val="tx1"/>
                </a:solidFill>
              </a:rPr>
              <a:t> </a:t>
            </a:r>
            <a:r>
              <a:rPr lang="en-AU" sz="1050" dirty="0" err="1">
                <a:solidFill>
                  <a:schemeClr val="tx1"/>
                </a:solidFill>
              </a:rPr>
              <a:t>wisata</a:t>
            </a:r>
            <a:r>
              <a:rPr lang="en-AU" sz="105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7444153" y="2198077"/>
            <a:ext cx="1230923" cy="123092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050" dirty="0" err="1">
                <a:solidFill>
                  <a:schemeClr val="tx1"/>
                </a:solidFill>
              </a:rPr>
              <a:t>Peningkatan</a:t>
            </a:r>
            <a:r>
              <a:rPr lang="en-AU" sz="1050" dirty="0">
                <a:solidFill>
                  <a:schemeClr val="tx1"/>
                </a:solidFill>
              </a:rPr>
              <a:t> </a:t>
            </a:r>
            <a:r>
              <a:rPr lang="en-AU" sz="1050" dirty="0" err="1">
                <a:solidFill>
                  <a:schemeClr val="tx1"/>
                </a:solidFill>
              </a:rPr>
              <a:t>kualitas</a:t>
            </a:r>
            <a:r>
              <a:rPr lang="en-AU" sz="1050" dirty="0">
                <a:solidFill>
                  <a:schemeClr val="tx1"/>
                </a:solidFill>
              </a:rPr>
              <a:t> </a:t>
            </a:r>
            <a:r>
              <a:rPr lang="en-AU" sz="1050" dirty="0" err="1">
                <a:solidFill>
                  <a:schemeClr val="tx1"/>
                </a:solidFill>
              </a:rPr>
              <a:t>pelayanan</a:t>
            </a:r>
            <a:r>
              <a:rPr lang="en-AU" sz="1050" dirty="0">
                <a:solidFill>
                  <a:schemeClr val="tx1"/>
                </a:solidFill>
              </a:rPr>
              <a:t> </a:t>
            </a:r>
            <a:r>
              <a:rPr lang="en-AU" sz="1050" dirty="0" err="1">
                <a:solidFill>
                  <a:schemeClr val="tx1"/>
                </a:solidFill>
              </a:rPr>
              <a:t>kepada</a:t>
            </a:r>
            <a:r>
              <a:rPr lang="en-AU" sz="1050" dirty="0">
                <a:solidFill>
                  <a:schemeClr val="tx1"/>
                </a:solidFill>
              </a:rPr>
              <a:t> </a:t>
            </a:r>
            <a:r>
              <a:rPr lang="en-AU" sz="1050" dirty="0" err="1">
                <a:solidFill>
                  <a:schemeClr val="tx1"/>
                </a:solidFill>
              </a:rPr>
              <a:t>pengunjung</a:t>
            </a:r>
            <a:r>
              <a:rPr lang="en-AU" sz="1050" dirty="0">
                <a:solidFill>
                  <a:schemeClr val="tx1"/>
                </a:solidFill>
              </a:rPr>
              <a:t> </a:t>
            </a:r>
            <a:r>
              <a:rPr lang="en-AU" sz="1050" dirty="0" err="1">
                <a:solidFill>
                  <a:schemeClr val="tx1"/>
                </a:solidFill>
              </a:rPr>
              <a:t>obyek</a:t>
            </a:r>
            <a:r>
              <a:rPr lang="en-AU" sz="1050" dirty="0">
                <a:solidFill>
                  <a:schemeClr val="tx1"/>
                </a:solidFill>
              </a:rPr>
              <a:t> </a:t>
            </a:r>
            <a:r>
              <a:rPr lang="en-AU" sz="1050" dirty="0" err="1">
                <a:solidFill>
                  <a:schemeClr val="tx1"/>
                </a:solidFill>
              </a:rPr>
              <a:t>wisata</a:t>
            </a:r>
            <a:endParaRPr lang="en-AU" sz="1050" dirty="0">
              <a:solidFill>
                <a:schemeClr val="tx1"/>
              </a:solidFill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7444154" y="3521768"/>
            <a:ext cx="1230923" cy="111505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AU" sz="900" dirty="0">
                <a:solidFill>
                  <a:schemeClr val="tx1"/>
                </a:solidFill>
              </a:rPr>
              <a:t>Pengembangan </a:t>
            </a:r>
            <a:r>
              <a:rPr lang="en-AU" sz="900" dirty="0" err="1">
                <a:solidFill>
                  <a:schemeClr val="tx1"/>
                </a:solidFill>
              </a:rPr>
              <a:t>obyek</a:t>
            </a:r>
            <a:r>
              <a:rPr lang="en-AU" sz="900" dirty="0">
                <a:solidFill>
                  <a:schemeClr val="tx1"/>
                </a:solidFill>
              </a:rPr>
              <a:t> </a:t>
            </a:r>
            <a:r>
              <a:rPr lang="en-AU" sz="900" dirty="0" err="1">
                <a:solidFill>
                  <a:schemeClr val="tx1"/>
                </a:solidFill>
              </a:rPr>
              <a:t>wisata</a:t>
            </a:r>
            <a:r>
              <a:rPr lang="en-AU" sz="900" dirty="0">
                <a:solidFill>
                  <a:schemeClr val="tx1"/>
                </a:solidFill>
              </a:rPr>
              <a:t> yang </a:t>
            </a:r>
            <a:r>
              <a:rPr lang="en-AU" sz="900" dirty="0" err="1">
                <a:solidFill>
                  <a:schemeClr val="tx1"/>
                </a:solidFill>
              </a:rPr>
              <a:t>masih</a:t>
            </a:r>
            <a:r>
              <a:rPr lang="en-AU" sz="900" dirty="0">
                <a:solidFill>
                  <a:schemeClr val="tx1"/>
                </a:solidFill>
              </a:rPr>
              <a:t> </a:t>
            </a:r>
            <a:r>
              <a:rPr lang="en-AU" sz="900" dirty="0" err="1">
                <a:solidFill>
                  <a:schemeClr val="tx1"/>
                </a:solidFill>
              </a:rPr>
              <a:t>berupa</a:t>
            </a:r>
            <a:r>
              <a:rPr lang="en-AU" sz="900" dirty="0">
                <a:solidFill>
                  <a:schemeClr val="tx1"/>
                </a:solidFill>
              </a:rPr>
              <a:t> </a:t>
            </a:r>
            <a:r>
              <a:rPr lang="en-AU" sz="900" dirty="0" err="1">
                <a:solidFill>
                  <a:schemeClr val="tx1"/>
                </a:solidFill>
              </a:rPr>
              <a:t>potensi</a:t>
            </a:r>
            <a:r>
              <a:rPr lang="en-AU" sz="900" dirty="0">
                <a:solidFill>
                  <a:schemeClr val="tx1"/>
                </a:solidFill>
              </a:rPr>
              <a:t> </a:t>
            </a:r>
            <a:r>
              <a:rPr lang="en-AU" sz="900" dirty="0" err="1">
                <a:solidFill>
                  <a:schemeClr val="tx1"/>
                </a:solidFill>
              </a:rPr>
              <a:t>menjadi</a:t>
            </a:r>
            <a:r>
              <a:rPr lang="en-AU" sz="900" dirty="0">
                <a:solidFill>
                  <a:schemeClr val="tx1"/>
                </a:solidFill>
              </a:rPr>
              <a:t> </a:t>
            </a:r>
            <a:r>
              <a:rPr lang="en-AU" sz="900" dirty="0" err="1">
                <a:solidFill>
                  <a:schemeClr val="tx1"/>
                </a:solidFill>
              </a:rPr>
              <a:t>obyek</a:t>
            </a:r>
            <a:r>
              <a:rPr lang="en-AU" sz="900" dirty="0">
                <a:solidFill>
                  <a:schemeClr val="tx1"/>
                </a:solidFill>
              </a:rPr>
              <a:t> </a:t>
            </a:r>
            <a:r>
              <a:rPr lang="en-AU" sz="900" dirty="0" err="1">
                <a:solidFill>
                  <a:schemeClr val="tx1"/>
                </a:solidFill>
              </a:rPr>
              <a:t>wisata</a:t>
            </a:r>
            <a:r>
              <a:rPr lang="en-AU" sz="900" dirty="0">
                <a:solidFill>
                  <a:schemeClr val="tx1"/>
                </a:solidFill>
              </a:rPr>
              <a:t> yang </a:t>
            </a:r>
            <a:r>
              <a:rPr lang="en-AU" sz="900" dirty="0" err="1">
                <a:solidFill>
                  <a:schemeClr val="tx1"/>
                </a:solidFill>
              </a:rPr>
              <a:t>riil</a:t>
            </a:r>
            <a:r>
              <a:rPr lang="en-AU" sz="900" dirty="0">
                <a:solidFill>
                  <a:schemeClr val="tx1"/>
                </a:solidFill>
              </a:rPr>
              <a:t> </a:t>
            </a:r>
            <a:r>
              <a:rPr lang="en-AU" sz="900" dirty="0" err="1">
                <a:solidFill>
                  <a:schemeClr val="tx1"/>
                </a:solidFill>
              </a:rPr>
              <a:t>dalam</a:t>
            </a:r>
            <a:r>
              <a:rPr lang="en-AU" sz="900" dirty="0">
                <a:solidFill>
                  <a:schemeClr val="tx1"/>
                </a:solidFill>
              </a:rPr>
              <a:t> </a:t>
            </a:r>
            <a:r>
              <a:rPr lang="en-AU" sz="900" dirty="0" err="1">
                <a:solidFill>
                  <a:schemeClr val="tx1"/>
                </a:solidFill>
              </a:rPr>
              <a:t>mendukung</a:t>
            </a:r>
            <a:r>
              <a:rPr lang="en-AU" sz="900" dirty="0">
                <a:solidFill>
                  <a:schemeClr val="tx1"/>
                </a:solidFill>
              </a:rPr>
              <a:t> PAD.</a:t>
            </a:r>
          </a:p>
        </p:txBody>
      </p:sp>
      <p:sp>
        <p:nvSpPr>
          <p:cNvPr id="94" name="Rounded Rectangle 93"/>
          <p:cNvSpPr/>
          <p:nvPr/>
        </p:nvSpPr>
        <p:spPr>
          <a:xfrm>
            <a:off x="175846" y="1587788"/>
            <a:ext cx="1230923" cy="5223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b="1" dirty="0" err="1">
                <a:solidFill>
                  <a:schemeClr val="tx1"/>
                </a:solidFill>
              </a:rPr>
              <a:t>Meningkatkan</a:t>
            </a:r>
            <a:r>
              <a:rPr lang="en-AU" sz="1000" b="1" dirty="0">
                <a:solidFill>
                  <a:schemeClr val="tx1"/>
                </a:solidFill>
              </a:rPr>
              <a:t> Rasa </a:t>
            </a:r>
            <a:r>
              <a:rPr lang="en-AU" sz="1000" b="1" dirty="0" err="1">
                <a:solidFill>
                  <a:schemeClr val="tx1"/>
                </a:solidFill>
              </a:rPr>
              <a:t>Aman</a:t>
            </a:r>
            <a:r>
              <a:rPr lang="en-AU" sz="1000" b="1" dirty="0">
                <a:solidFill>
                  <a:schemeClr val="tx1"/>
                </a:solidFill>
              </a:rPr>
              <a:t> </a:t>
            </a:r>
            <a:r>
              <a:rPr lang="en-AU" sz="1000" b="1" dirty="0" err="1">
                <a:solidFill>
                  <a:schemeClr val="tx1"/>
                </a:solidFill>
              </a:rPr>
              <a:t>Wisatawan</a:t>
            </a:r>
            <a:endParaRPr lang="en-AU" sz="1000" b="1" dirty="0">
              <a:solidFill>
                <a:schemeClr val="tx1"/>
              </a:solidFill>
            </a:endParaRPr>
          </a:p>
        </p:txBody>
      </p:sp>
      <p:cxnSp>
        <p:nvCxnSpPr>
          <p:cNvPr id="105" name="Straight Arrow Connector 104"/>
          <p:cNvCxnSpPr>
            <a:stCxn id="11" idx="2"/>
            <a:endCxn id="94" idx="0"/>
          </p:cNvCxnSpPr>
          <p:nvPr/>
        </p:nvCxnSpPr>
        <p:spPr>
          <a:xfrm flipH="1">
            <a:off x="791308" y="1260230"/>
            <a:ext cx="3487615" cy="32755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ounded Rectangle 107"/>
          <p:cNvSpPr/>
          <p:nvPr/>
        </p:nvSpPr>
        <p:spPr>
          <a:xfrm>
            <a:off x="175845" y="2256692"/>
            <a:ext cx="1230923" cy="100012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50" dirty="0">
                <a:solidFill>
                  <a:schemeClr val="tx1"/>
                </a:solidFill>
              </a:rPr>
              <a:t>Peningkatan </a:t>
            </a:r>
            <a:r>
              <a:rPr lang="en-AU" sz="1050" dirty="0" err="1">
                <a:solidFill>
                  <a:schemeClr val="tx1"/>
                </a:solidFill>
              </a:rPr>
              <a:t>keamanan</a:t>
            </a:r>
            <a:r>
              <a:rPr lang="en-AU" sz="1050" dirty="0">
                <a:solidFill>
                  <a:schemeClr val="tx1"/>
                </a:solidFill>
              </a:rPr>
              <a:t> </a:t>
            </a:r>
            <a:r>
              <a:rPr lang="en-AU" sz="1050" dirty="0" err="1">
                <a:solidFill>
                  <a:schemeClr val="tx1"/>
                </a:solidFill>
              </a:rPr>
              <a:t>khusus</a:t>
            </a:r>
            <a:r>
              <a:rPr lang="en-AU" sz="1050" dirty="0">
                <a:solidFill>
                  <a:schemeClr val="tx1"/>
                </a:solidFill>
              </a:rPr>
              <a:t> </a:t>
            </a:r>
            <a:r>
              <a:rPr lang="en-AU" sz="1050" dirty="0" err="1">
                <a:solidFill>
                  <a:schemeClr val="tx1"/>
                </a:solidFill>
              </a:rPr>
              <a:t>daerah</a:t>
            </a:r>
            <a:r>
              <a:rPr lang="en-AU" sz="1050" dirty="0">
                <a:solidFill>
                  <a:schemeClr val="tx1"/>
                </a:solidFill>
              </a:rPr>
              <a:t> </a:t>
            </a:r>
            <a:r>
              <a:rPr lang="en-AU" sz="1050" dirty="0" err="1">
                <a:solidFill>
                  <a:schemeClr val="tx1"/>
                </a:solidFill>
              </a:rPr>
              <a:t>wisata</a:t>
            </a:r>
            <a:endParaRPr lang="en-AU" sz="1050" dirty="0">
              <a:solidFill>
                <a:schemeClr val="tx1"/>
              </a:solidFill>
            </a:endParaRPr>
          </a:p>
        </p:txBody>
      </p:sp>
      <p:cxnSp>
        <p:nvCxnSpPr>
          <p:cNvPr id="111" name="Elbow Connector 110"/>
          <p:cNvCxnSpPr>
            <a:stCxn id="94" idx="1"/>
            <a:endCxn id="108" idx="1"/>
          </p:cNvCxnSpPr>
          <p:nvPr/>
        </p:nvCxnSpPr>
        <p:spPr>
          <a:xfrm rot="10800000" flipV="1">
            <a:off x="175846" y="1848970"/>
            <a:ext cx="1" cy="907783"/>
          </a:xfrm>
          <a:prstGeom prst="bentConnector3">
            <a:avLst>
              <a:gd name="adj1" fmla="val 2286010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>
            <a:stCxn id="16" idx="1"/>
            <a:endCxn id="82" idx="1"/>
          </p:cNvCxnSpPr>
          <p:nvPr/>
        </p:nvCxnSpPr>
        <p:spPr>
          <a:xfrm rot="10800000" flipV="1">
            <a:off x="1582615" y="1848970"/>
            <a:ext cx="1" cy="907783"/>
          </a:xfrm>
          <a:prstGeom prst="bentConnector3">
            <a:avLst>
              <a:gd name="adj1" fmla="val 2286010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Elbow Connector 117"/>
          <p:cNvCxnSpPr>
            <a:stCxn id="16" idx="1"/>
            <a:endCxn id="83" idx="1"/>
          </p:cNvCxnSpPr>
          <p:nvPr/>
        </p:nvCxnSpPr>
        <p:spPr>
          <a:xfrm rot="10800000" flipV="1">
            <a:off x="1582615" y="1848970"/>
            <a:ext cx="12700" cy="2254009"/>
          </a:xfrm>
          <a:prstGeom prst="bentConnector3">
            <a:avLst>
              <a:gd name="adj1" fmla="val 180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Elbow Connector 120"/>
          <p:cNvCxnSpPr>
            <a:stCxn id="15" idx="1"/>
            <a:endCxn id="85" idx="1"/>
          </p:cNvCxnSpPr>
          <p:nvPr/>
        </p:nvCxnSpPr>
        <p:spPr>
          <a:xfrm rot="10800000" flipV="1">
            <a:off x="3048000" y="1848970"/>
            <a:ext cx="1" cy="964567"/>
          </a:xfrm>
          <a:prstGeom prst="bentConnector3">
            <a:avLst>
              <a:gd name="adj1" fmla="val 2286010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Elbow Connector 122"/>
          <p:cNvCxnSpPr>
            <a:stCxn id="15" idx="1"/>
            <a:endCxn id="86" idx="1"/>
          </p:cNvCxnSpPr>
          <p:nvPr/>
        </p:nvCxnSpPr>
        <p:spPr>
          <a:xfrm rot="10800000" flipV="1">
            <a:off x="3048000" y="1848970"/>
            <a:ext cx="12700" cy="2254009"/>
          </a:xfrm>
          <a:prstGeom prst="bentConnector3">
            <a:avLst>
              <a:gd name="adj1" fmla="val 180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Elbow Connector 124"/>
          <p:cNvCxnSpPr>
            <a:stCxn id="14" idx="1"/>
            <a:endCxn id="88" idx="1"/>
          </p:cNvCxnSpPr>
          <p:nvPr/>
        </p:nvCxnSpPr>
        <p:spPr>
          <a:xfrm rot="10800000" flipV="1">
            <a:off x="4513385" y="1848970"/>
            <a:ext cx="1" cy="964567"/>
          </a:xfrm>
          <a:prstGeom prst="bentConnector3">
            <a:avLst>
              <a:gd name="adj1" fmla="val 2286010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lbow Connector 126"/>
          <p:cNvCxnSpPr>
            <a:stCxn id="14" idx="1"/>
            <a:endCxn id="89" idx="1"/>
          </p:cNvCxnSpPr>
          <p:nvPr/>
        </p:nvCxnSpPr>
        <p:spPr>
          <a:xfrm rot="10800000" flipV="1">
            <a:off x="4513385" y="1848971"/>
            <a:ext cx="12700" cy="2226576"/>
          </a:xfrm>
          <a:prstGeom prst="bentConnector3">
            <a:avLst>
              <a:gd name="adj1" fmla="val 180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Elbow Connector 128"/>
          <p:cNvCxnSpPr>
            <a:stCxn id="13" idx="1"/>
            <a:endCxn id="90" idx="1"/>
          </p:cNvCxnSpPr>
          <p:nvPr/>
        </p:nvCxnSpPr>
        <p:spPr>
          <a:xfrm rot="10800000" flipV="1">
            <a:off x="5978769" y="1848970"/>
            <a:ext cx="1" cy="964567"/>
          </a:xfrm>
          <a:prstGeom prst="bentConnector3">
            <a:avLst>
              <a:gd name="adj1" fmla="val 2286010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Elbow Connector 130"/>
          <p:cNvCxnSpPr>
            <a:stCxn id="12" idx="1"/>
            <a:endCxn id="92" idx="1"/>
          </p:cNvCxnSpPr>
          <p:nvPr/>
        </p:nvCxnSpPr>
        <p:spPr>
          <a:xfrm rot="10800000" flipV="1">
            <a:off x="7444154" y="1848970"/>
            <a:ext cx="1" cy="964567"/>
          </a:xfrm>
          <a:prstGeom prst="bentConnector3">
            <a:avLst>
              <a:gd name="adj1" fmla="val 2286010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Elbow Connector 132"/>
          <p:cNvCxnSpPr>
            <a:stCxn id="12" idx="1"/>
            <a:endCxn id="93" idx="1"/>
          </p:cNvCxnSpPr>
          <p:nvPr/>
        </p:nvCxnSpPr>
        <p:spPr>
          <a:xfrm rot="10800000" flipV="1">
            <a:off x="7444154" y="1848971"/>
            <a:ext cx="12700" cy="2230324"/>
          </a:xfrm>
          <a:prstGeom prst="bentConnector3">
            <a:avLst>
              <a:gd name="adj1" fmla="val 180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Rectangle 154"/>
          <p:cNvSpPr/>
          <p:nvPr/>
        </p:nvSpPr>
        <p:spPr>
          <a:xfrm>
            <a:off x="234462" y="5724311"/>
            <a:ext cx="1113692" cy="5082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 err="1">
                <a:solidFill>
                  <a:schemeClr val="bg1"/>
                </a:solidFill>
              </a:rPr>
              <a:t>Sumber</a:t>
            </a:r>
            <a:r>
              <a:rPr lang="en-AU" sz="1100" b="1" dirty="0">
                <a:solidFill>
                  <a:schemeClr val="bg1"/>
                </a:solidFill>
              </a:rPr>
              <a:t> </a:t>
            </a:r>
            <a:r>
              <a:rPr lang="en-AU" sz="1100" b="1" dirty="0" err="1">
                <a:solidFill>
                  <a:schemeClr val="bg1"/>
                </a:solidFill>
              </a:rPr>
              <a:t>Daya</a:t>
            </a:r>
            <a:r>
              <a:rPr lang="en-AU" sz="1100" b="1" dirty="0">
                <a:solidFill>
                  <a:schemeClr val="bg1"/>
                </a:solidFill>
              </a:rPr>
              <a:t> yang </a:t>
            </a:r>
            <a:r>
              <a:rPr lang="en-AU" sz="1100" b="1" dirty="0" err="1">
                <a:solidFill>
                  <a:schemeClr val="bg1"/>
                </a:solidFill>
              </a:rPr>
              <a:t>dibutuhkan</a:t>
            </a:r>
            <a:endParaRPr lang="en-AU" sz="1100" b="1" dirty="0">
              <a:solidFill>
                <a:schemeClr val="bg1"/>
              </a:solidFill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1582615" y="5724311"/>
            <a:ext cx="1230923" cy="5082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 err="1">
                <a:solidFill>
                  <a:schemeClr val="bg1"/>
                </a:solidFill>
              </a:rPr>
              <a:t>Sumber</a:t>
            </a:r>
            <a:r>
              <a:rPr lang="en-AU" sz="1100" b="1" dirty="0">
                <a:solidFill>
                  <a:schemeClr val="bg1"/>
                </a:solidFill>
              </a:rPr>
              <a:t> </a:t>
            </a:r>
            <a:r>
              <a:rPr lang="en-AU" sz="1100" b="1" dirty="0" err="1">
                <a:solidFill>
                  <a:schemeClr val="bg1"/>
                </a:solidFill>
              </a:rPr>
              <a:t>Daya</a:t>
            </a:r>
            <a:r>
              <a:rPr lang="en-AU" sz="1100" b="1" dirty="0">
                <a:solidFill>
                  <a:schemeClr val="bg1"/>
                </a:solidFill>
              </a:rPr>
              <a:t> yang </a:t>
            </a:r>
            <a:r>
              <a:rPr lang="en-AU" sz="1100" b="1" dirty="0" err="1">
                <a:solidFill>
                  <a:schemeClr val="bg1"/>
                </a:solidFill>
              </a:rPr>
              <a:t>dibutuhkan</a:t>
            </a:r>
            <a:endParaRPr lang="en-AU" sz="1100" b="1" dirty="0">
              <a:solidFill>
                <a:schemeClr val="bg1"/>
              </a:solidFill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234462" y="6232540"/>
            <a:ext cx="1113692" cy="52374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5839" indent="-175839">
              <a:buAutoNum type="arabicPeriod"/>
            </a:pPr>
            <a:r>
              <a:rPr lang="en-AU" sz="1100" b="1" dirty="0">
                <a:solidFill>
                  <a:schemeClr val="bg1"/>
                </a:solidFill>
              </a:rPr>
              <a:t>SDM</a:t>
            </a:r>
          </a:p>
          <a:p>
            <a:pPr marL="175839" indent="-175839">
              <a:buAutoNum type="arabicPeriod"/>
            </a:pPr>
            <a:r>
              <a:rPr lang="en-AU" sz="1100" b="1" dirty="0" err="1">
                <a:solidFill>
                  <a:schemeClr val="bg1"/>
                </a:solidFill>
              </a:rPr>
              <a:t>Anggaran</a:t>
            </a:r>
            <a:endParaRPr lang="en-AU" sz="1100" b="1" dirty="0">
              <a:solidFill>
                <a:schemeClr val="bg1"/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1582615" y="6232540"/>
            <a:ext cx="1230923" cy="52374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5839" indent="-175839">
              <a:buAutoNum type="arabicPeriod"/>
            </a:pPr>
            <a:r>
              <a:rPr lang="en-AU" sz="1100" b="1" dirty="0">
                <a:solidFill>
                  <a:schemeClr val="bg1"/>
                </a:solidFill>
              </a:rPr>
              <a:t>SDM</a:t>
            </a:r>
          </a:p>
          <a:p>
            <a:pPr marL="175839" indent="-175839">
              <a:buAutoNum type="arabicPeriod"/>
            </a:pPr>
            <a:r>
              <a:rPr lang="en-AU" sz="1100" b="1" dirty="0" err="1">
                <a:solidFill>
                  <a:schemeClr val="bg1"/>
                </a:solidFill>
              </a:rPr>
              <a:t>Anggaran</a:t>
            </a:r>
            <a:endParaRPr lang="en-AU" sz="1100" b="1" dirty="0">
              <a:solidFill>
                <a:schemeClr val="bg1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3048000" y="5724311"/>
            <a:ext cx="1230923" cy="5082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 err="1">
                <a:solidFill>
                  <a:schemeClr val="bg1"/>
                </a:solidFill>
              </a:rPr>
              <a:t>Sumber</a:t>
            </a:r>
            <a:r>
              <a:rPr lang="en-AU" sz="1100" b="1" dirty="0">
                <a:solidFill>
                  <a:schemeClr val="bg1"/>
                </a:solidFill>
              </a:rPr>
              <a:t> </a:t>
            </a:r>
            <a:r>
              <a:rPr lang="en-AU" sz="1100" b="1" dirty="0" err="1">
                <a:solidFill>
                  <a:schemeClr val="bg1"/>
                </a:solidFill>
              </a:rPr>
              <a:t>Daya</a:t>
            </a:r>
            <a:r>
              <a:rPr lang="en-AU" sz="1100" b="1" dirty="0">
                <a:solidFill>
                  <a:schemeClr val="bg1"/>
                </a:solidFill>
              </a:rPr>
              <a:t> yang </a:t>
            </a:r>
            <a:r>
              <a:rPr lang="en-AU" sz="1100" b="1" dirty="0" err="1">
                <a:solidFill>
                  <a:schemeClr val="bg1"/>
                </a:solidFill>
              </a:rPr>
              <a:t>dibutuhkan</a:t>
            </a:r>
            <a:endParaRPr lang="en-AU" sz="1100" b="1" dirty="0">
              <a:solidFill>
                <a:schemeClr val="bg1"/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3048000" y="6232540"/>
            <a:ext cx="1230923" cy="52374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5839" indent="-175839">
              <a:buAutoNum type="arabicPeriod"/>
            </a:pPr>
            <a:r>
              <a:rPr lang="en-AU" sz="1100" b="1" dirty="0">
                <a:solidFill>
                  <a:schemeClr val="bg1"/>
                </a:solidFill>
              </a:rPr>
              <a:t>SDM</a:t>
            </a:r>
          </a:p>
          <a:p>
            <a:pPr marL="175839" indent="-175839">
              <a:buAutoNum type="arabicPeriod"/>
            </a:pPr>
            <a:r>
              <a:rPr lang="en-AU" sz="1100" b="1" dirty="0" err="1">
                <a:solidFill>
                  <a:schemeClr val="bg1"/>
                </a:solidFill>
              </a:rPr>
              <a:t>Anggaran</a:t>
            </a:r>
            <a:endParaRPr lang="en-AU" sz="1100" b="1" dirty="0">
              <a:solidFill>
                <a:schemeClr val="bg1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4513385" y="5724311"/>
            <a:ext cx="1230923" cy="5082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 err="1">
                <a:solidFill>
                  <a:schemeClr val="bg1"/>
                </a:solidFill>
              </a:rPr>
              <a:t>Sumber</a:t>
            </a:r>
            <a:r>
              <a:rPr lang="en-AU" sz="1100" b="1" dirty="0">
                <a:solidFill>
                  <a:schemeClr val="bg1"/>
                </a:solidFill>
              </a:rPr>
              <a:t> </a:t>
            </a:r>
            <a:r>
              <a:rPr lang="en-AU" sz="1100" b="1" dirty="0" err="1">
                <a:solidFill>
                  <a:schemeClr val="bg1"/>
                </a:solidFill>
              </a:rPr>
              <a:t>Daya</a:t>
            </a:r>
            <a:r>
              <a:rPr lang="en-AU" sz="1100" b="1" dirty="0">
                <a:solidFill>
                  <a:schemeClr val="bg1"/>
                </a:solidFill>
              </a:rPr>
              <a:t> yang </a:t>
            </a:r>
            <a:r>
              <a:rPr lang="en-AU" sz="1100" b="1" dirty="0" err="1">
                <a:solidFill>
                  <a:schemeClr val="bg1"/>
                </a:solidFill>
              </a:rPr>
              <a:t>dibutuhkan</a:t>
            </a:r>
            <a:endParaRPr lang="en-AU" sz="1100" b="1" dirty="0">
              <a:solidFill>
                <a:schemeClr val="bg1"/>
              </a:solidFill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4513385" y="6232540"/>
            <a:ext cx="1230923" cy="52374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5839" indent="-175839">
              <a:buAutoNum type="arabicPeriod"/>
            </a:pPr>
            <a:r>
              <a:rPr lang="en-AU" sz="1100" b="1" dirty="0">
                <a:solidFill>
                  <a:schemeClr val="bg1"/>
                </a:solidFill>
              </a:rPr>
              <a:t>SDM</a:t>
            </a:r>
          </a:p>
          <a:p>
            <a:pPr marL="175839" indent="-175839">
              <a:buAutoNum type="arabicPeriod"/>
            </a:pPr>
            <a:r>
              <a:rPr lang="en-AU" sz="1100" b="1" dirty="0" err="1">
                <a:solidFill>
                  <a:schemeClr val="bg1"/>
                </a:solidFill>
              </a:rPr>
              <a:t>Anggaran</a:t>
            </a:r>
            <a:endParaRPr lang="en-AU" sz="1100" b="1" dirty="0">
              <a:solidFill>
                <a:schemeClr val="bg1"/>
              </a:solidFill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6037385" y="5724311"/>
            <a:ext cx="1230923" cy="5082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 err="1">
                <a:solidFill>
                  <a:schemeClr val="bg1"/>
                </a:solidFill>
              </a:rPr>
              <a:t>Sumber</a:t>
            </a:r>
            <a:r>
              <a:rPr lang="en-AU" sz="1100" b="1" dirty="0">
                <a:solidFill>
                  <a:schemeClr val="bg1"/>
                </a:solidFill>
              </a:rPr>
              <a:t> </a:t>
            </a:r>
            <a:r>
              <a:rPr lang="en-AU" sz="1100" b="1" dirty="0" err="1">
                <a:solidFill>
                  <a:schemeClr val="bg1"/>
                </a:solidFill>
              </a:rPr>
              <a:t>Daya</a:t>
            </a:r>
            <a:r>
              <a:rPr lang="en-AU" sz="1100" b="1" dirty="0">
                <a:solidFill>
                  <a:schemeClr val="bg1"/>
                </a:solidFill>
              </a:rPr>
              <a:t> yang </a:t>
            </a:r>
            <a:r>
              <a:rPr lang="en-AU" sz="1100" b="1" dirty="0" err="1">
                <a:solidFill>
                  <a:schemeClr val="bg1"/>
                </a:solidFill>
              </a:rPr>
              <a:t>dibutuhkan</a:t>
            </a:r>
            <a:endParaRPr lang="en-AU" sz="1100" b="1" dirty="0">
              <a:solidFill>
                <a:schemeClr val="bg1"/>
              </a:solidFill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6037385" y="6232540"/>
            <a:ext cx="1230923" cy="52374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5839" indent="-175839">
              <a:buAutoNum type="arabicPeriod"/>
            </a:pPr>
            <a:r>
              <a:rPr lang="en-AU" sz="1100" b="1" dirty="0">
                <a:solidFill>
                  <a:schemeClr val="bg1"/>
                </a:solidFill>
              </a:rPr>
              <a:t>SDM</a:t>
            </a:r>
          </a:p>
          <a:p>
            <a:pPr marL="175839" indent="-175839">
              <a:buAutoNum type="arabicPeriod"/>
            </a:pPr>
            <a:r>
              <a:rPr lang="en-AU" sz="1100" b="1" dirty="0" err="1">
                <a:solidFill>
                  <a:schemeClr val="bg1"/>
                </a:solidFill>
              </a:rPr>
              <a:t>Anggaran</a:t>
            </a:r>
            <a:endParaRPr lang="en-AU" sz="1100" b="1" dirty="0">
              <a:solidFill>
                <a:schemeClr val="bg1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7502769" y="5724311"/>
            <a:ext cx="1230923" cy="5082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 err="1">
                <a:solidFill>
                  <a:schemeClr val="bg1"/>
                </a:solidFill>
              </a:rPr>
              <a:t>Sumber</a:t>
            </a:r>
            <a:r>
              <a:rPr lang="en-AU" sz="1100" b="1" dirty="0">
                <a:solidFill>
                  <a:schemeClr val="bg1"/>
                </a:solidFill>
              </a:rPr>
              <a:t> </a:t>
            </a:r>
            <a:r>
              <a:rPr lang="en-AU" sz="1100" b="1" dirty="0" err="1">
                <a:solidFill>
                  <a:schemeClr val="bg1"/>
                </a:solidFill>
              </a:rPr>
              <a:t>Daya</a:t>
            </a:r>
            <a:r>
              <a:rPr lang="en-AU" sz="1100" b="1" dirty="0">
                <a:solidFill>
                  <a:schemeClr val="bg1"/>
                </a:solidFill>
              </a:rPr>
              <a:t> yang </a:t>
            </a:r>
            <a:r>
              <a:rPr lang="en-AU" sz="1100" b="1" dirty="0" err="1">
                <a:solidFill>
                  <a:schemeClr val="bg1"/>
                </a:solidFill>
              </a:rPr>
              <a:t>dibutuhkan</a:t>
            </a:r>
            <a:endParaRPr lang="en-AU" sz="1100" b="1" dirty="0">
              <a:solidFill>
                <a:schemeClr val="bg1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7502769" y="6232540"/>
            <a:ext cx="1230923" cy="52374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5839" indent="-175839">
              <a:buAutoNum type="arabicPeriod"/>
            </a:pPr>
            <a:r>
              <a:rPr lang="en-AU" sz="1100" b="1" dirty="0">
                <a:solidFill>
                  <a:schemeClr val="bg1"/>
                </a:solidFill>
              </a:rPr>
              <a:t>SDM</a:t>
            </a:r>
          </a:p>
          <a:p>
            <a:pPr marL="175839" indent="-175839">
              <a:buAutoNum type="arabicPeriod"/>
            </a:pPr>
            <a:r>
              <a:rPr lang="en-AU" sz="1100" b="1" dirty="0" err="1">
                <a:solidFill>
                  <a:schemeClr val="bg1"/>
                </a:solidFill>
              </a:rPr>
              <a:t>Anggaran</a:t>
            </a:r>
            <a:endParaRPr lang="en-AU" sz="1100" b="1" dirty="0">
              <a:solidFill>
                <a:schemeClr val="bg1"/>
              </a:solidFill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234462" y="4981060"/>
            <a:ext cx="1113692" cy="45706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>
                <a:solidFill>
                  <a:schemeClr val="bg1"/>
                </a:solidFill>
              </a:rPr>
              <a:t>SATPOL PP</a:t>
            </a:r>
          </a:p>
        </p:txBody>
      </p:sp>
      <p:sp>
        <p:nvSpPr>
          <p:cNvPr id="169" name="Up Arrow 168"/>
          <p:cNvSpPr/>
          <p:nvPr/>
        </p:nvSpPr>
        <p:spPr>
          <a:xfrm>
            <a:off x="1524000" y="4711085"/>
            <a:ext cx="1289538" cy="457067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000" dirty="0">
              <a:solidFill>
                <a:srgbClr val="FF0000"/>
              </a:solidFill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1582615" y="4981060"/>
            <a:ext cx="1230923" cy="45706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 err="1">
                <a:solidFill>
                  <a:schemeClr val="bg1"/>
                </a:solidFill>
              </a:rPr>
              <a:t>Koperasi</a:t>
            </a:r>
            <a:r>
              <a:rPr lang="en-AU" sz="1100" b="1" dirty="0">
                <a:solidFill>
                  <a:schemeClr val="bg1"/>
                </a:solidFill>
              </a:rPr>
              <a:t> </a:t>
            </a:r>
            <a:r>
              <a:rPr lang="en-AU" sz="1100" b="1" dirty="0" err="1">
                <a:solidFill>
                  <a:schemeClr val="bg1"/>
                </a:solidFill>
              </a:rPr>
              <a:t>dan</a:t>
            </a:r>
            <a:r>
              <a:rPr lang="en-AU" sz="1100" b="1" dirty="0">
                <a:solidFill>
                  <a:schemeClr val="bg1"/>
                </a:solidFill>
              </a:rPr>
              <a:t> UKM</a:t>
            </a:r>
          </a:p>
        </p:txBody>
      </p:sp>
      <p:sp>
        <p:nvSpPr>
          <p:cNvPr id="170" name="Up Arrow 169"/>
          <p:cNvSpPr/>
          <p:nvPr/>
        </p:nvSpPr>
        <p:spPr>
          <a:xfrm>
            <a:off x="2989385" y="4719705"/>
            <a:ext cx="1289538" cy="457067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000" dirty="0">
              <a:solidFill>
                <a:srgbClr val="FF0000"/>
              </a:solidFill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3048000" y="4989680"/>
            <a:ext cx="1230923" cy="45706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 err="1">
                <a:solidFill>
                  <a:schemeClr val="bg1"/>
                </a:solidFill>
              </a:rPr>
              <a:t>Pariwisata</a:t>
            </a:r>
            <a:endParaRPr lang="en-AU" sz="1100" b="1" dirty="0">
              <a:solidFill>
                <a:schemeClr val="bg1"/>
              </a:solidFill>
            </a:endParaRPr>
          </a:p>
        </p:txBody>
      </p:sp>
      <p:sp>
        <p:nvSpPr>
          <p:cNvPr id="171" name="Up Arrow 170"/>
          <p:cNvSpPr/>
          <p:nvPr/>
        </p:nvSpPr>
        <p:spPr>
          <a:xfrm>
            <a:off x="4454769" y="4719705"/>
            <a:ext cx="1289538" cy="457067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000" dirty="0">
              <a:solidFill>
                <a:srgbClr val="FF0000"/>
              </a:solidFill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4513385" y="4989680"/>
            <a:ext cx="1230923" cy="45706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 err="1">
                <a:solidFill>
                  <a:schemeClr val="bg1"/>
                </a:solidFill>
              </a:rPr>
              <a:t>Perhubungan</a:t>
            </a:r>
            <a:r>
              <a:rPr lang="en-AU" sz="1100" b="1" dirty="0">
                <a:solidFill>
                  <a:schemeClr val="bg1"/>
                </a:solidFill>
              </a:rPr>
              <a:t> </a:t>
            </a:r>
            <a:r>
              <a:rPr lang="en-AU" sz="1100" b="1" dirty="0" err="1">
                <a:solidFill>
                  <a:schemeClr val="bg1"/>
                </a:solidFill>
              </a:rPr>
              <a:t>dan</a:t>
            </a:r>
            <a:r>
              <a:rPr lang="en-AU" sz="1100" b="1" dirty="0">
                <a:solidFill>
                  <a:schemeClr val="bg1"/>
                </a:solidFill>
              </a:rPr>
              <a:t> </a:t>
            </a:r>
            <a:r>
              <a:rPr lang="en-AU" sz="1100" b="1" dirty="0" err="1">
                <a:solidFill>
                  <a:schemeClr val="bg1"/>
                </a:solidFill>
              </a:rPr>
              <a:t>Informatika</a:t>
            </a:r>
            <a:endParaRPr lang="en-AU" sz="1100" b="1" dirty="0">
              <a:solidFill>
                <a:schemeClr val="bg1"/>
              </a:solidFill>
            </a:endParaRPr>
          </a:p>
        </p:txBody>
      </p:sp>
      <p:sp>
        <p:nvSpPr>
          <p:cNvPr id="172" name="Up Arrow 171"/>
          <p:cNvSpPr/>
          <p:nvPr/>
        </p:nvSpPr>
        <p:spPr>
          <a:xfrm>
            <a:off x="5978769" y="4719705"/>
            <a:ext cx="1289538" cy="457067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000" dirty="0">
              <a:solidFill>
                <a:srgbClr val="FF0000"/>
              </a:solidFill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6037385" y="4989680"/>
            <a:ext cx="1230923" cy="45706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 err="1">
                <a:solidFill>
                  <a:schemeClr val="bg1"/>
                </a:solidFill>
              </a:rPr>
              <a:t>Dinas</a:t>
            </a:r>
            <a:r>
              <a:rPr lang="en-AU" sz="1100" b="1" dirty="0">
                <a:solidFill>
                  <a:schemeClr val="bg1"/>
                </a:solidFill>
              </a:rPr>
              <a:t> PU</a:t>
            </a:r>
          </a:p>
        </p:txBody>
      </p:sp>
      <p:sp>
        <p:nvSpPr>
          <p:cNvPr id="173" name="Up Arrow 172"/>
          <p:cNvSpPr/>
          <p:nvPr/>
        </p:nvSpPr>
        <p:spPr>
          <a:xfrm>
            <a:off x="7444154" y="4719705"/>
            <a:ext cx="1289538" cy="457067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000" dirty="0">
              <a:solidFill>
                <a:srgbClr val="FF0000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7502769" y="4989680"/>
            <a:ext cx="1230923" cy="45706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 err="1">
                <a:solidFill>
                  <a:schemeClr val="bg1"/>
                </a:solidFill>
              </a:rPr>
              <a:t>Dinas</a:t>
            </a:r>
            <a:r>
              <a:rPr lang="en-AU" sz="1100" b="1" dirty="0">
                <a:solidFill>
                  <a:schemeClr val="bg1"/>
                </a:solidFill>
              </a:rPr>
              <a:t> </a:t>
            </a:r>
            <a:r>
              <a:rPr lang="en-AU" sz="1100" b="1" dirty="0" err="1">
                <a:solidFill>
                  <a:schemeClr val="bg1"/>
                </a:solidFill>
              </a:rPr>
              <a:t>Pariwisata</a:t>
            </a:r>
            <a:endParaRPr lang="en-AU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179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42900" y="274638"/>
            <a:ext cx="7862996" cy="755672"/>
          </a:xfrm>
        </p:spPr>
        <p:txBody>
          <a:bodyPr>
            <a:normAutofit/>
          </a:bodyPr>
          <a:lstStyle/>
          <a:p>
            <a:pPr algn="l"/>
            <a:r>
              <a:rPr lang="id-ID" sz="3200" dirty="0">
                <a:latin typeface="Trebuchet MS"/>
                <a:cs typeface="Trebuchet MS"/>
              </a:rPr>
              <a:t>DASAR HUKUM AKUNTABILITAS KINERJA</a:t>
            </a:r>
          </a:p>
        </p:txBody>
      </p:sp>
      <p:sp>
        <p:nvSpPr>
          <p:cNvPr id="13" name="Freeform 12"/>
          <p:cNvSpPr/>
          <p:nvPr/>
        </p:nvSpPr>
        <p:spPr>
          <a:xfrm>
            <a:off x="708757" y="6158167"/>
            <a:ext cx="2962275" cy="551745"/>
          </a:xfrm>
          <a:custGeom>
            <a:avLst/>
            <a:gdLst>
              <a:gd name="connsiteX0" fmla="*/ 0 w 2962275"/>
              <a:gd name="connsiteY0" fmla="*/ 0 h 551745"/>
              <a:gd name="connsiteX1" fmla="*/ 2962275 w 2962275"/>
              <a:gd name="connsiteY1" fmla="*/ 0 h 551745"/>
              <a:gd name="connsiteX2" fmla="*/ 2962275 w 2962275"/>
              <a:gd name="connsiteY2" fmla="*/ 551745 h 551745"/>
              <a:gd name="connsiteX3" fmla="*/ 0 w 2962275"/>
              <a:gd name="connsiteY3" fmla="*/ 551745 h 551745"/>
              <a:gd name="connsiteX4" fmla="*/ 0 w 2962275"/>
              <a:gd name="connsiteY4" fmla="*/ 0 h 55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2275" h="551745">
                <a:moveTo>
                  <a:pt x="0" y="0"/>
                </a:moveTo>
                <a:lnTo>
                  <a:pt x="2962275" y="0"/>
                </a:lnTo>
                <a:lnTo>
                  <a:pt x="2962275" y="551745"/>
                </a:lnTo>
                <a:lnTo>
                  <a:pt x="0" y="551745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2456" tIns="92456" rIns="92456" bIns="92456" numCol="1" spcCol="1270" anchor="ctr" anchorCtr="0">
            <a:no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1300" dirty="0">
                <a:solidFill>
                  <a:prstClr val="white"/>
                </a:solidFill>
              </a:rPr>
              <a:t>UU Nomor 5 Tahun 2014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08757" y="5317858"/>
            <a:ext cx="2962275" cy="499831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2456" tIns="92456" rIns="92456" bIns="389656" numCol="1" spcCol="1270" anchor="t" anchorCtr="0">
            <a:no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1300" dirty="0">
                <a:solidFill>
                  <a:srgbClr val="000000"/>
                </a:solidFill>
              </a:rPr>
              <a:t>Perpres Nomor 29 Tahun 2014</a:t>
            </a:r>
          </a:p>
        </p:txBody>
      </p:sp>
      <p:sp>
        <p:nvSpPr>
          <p:cNvPr id="16" name="Freeform 15"/>
          <p:cNvSpPr/>
          <p:nvPr/>
        </p:nvSpPr>
        <p:spPr>
          <a:xfrm>
            <a:off x="708757" y="4477549"/>
            <a:ext cx="2962275" cy="848584"/>
          </a:xfrm>
          <a:custGeom>
            <a:avLst/>
            <a:gdLst>
              <a:gd name="connsiteX0" fmla="*/ 0 w 2962275"/>
              <a:gd name="connsiteY0" fmla="*/ 297200 h 848584"/>
              <a:gd name="connsiteX1" fmla="*/ 1375065 w 2962275"/>
              <a:gd name="connsiteY1" fmla="*/ 297200 h 848584"/>
              <a:gd name="connsiteX2" fmla="*/ 1375065 w 2962275"/>
              <a:gd name="connsiteY2" fmla="*/ 212146 h 848584"/>
              <a:gd name="connsiteX3" fmla="*/ 1268992 w 2962275"/>
              <a:gd name="connsiteY3" fmla="*/ 212146 h 848584"/>
              <a:gd name="connsiteX4" fmla="*/ 1481138 w 2962275"/>
              <a:gd name="connsiteY4" fmla="*/ 0 h 848584"/>
              <a:gd name="connsiteX5" fmla="*/ 1693284 w 2962275"/>
              <a:gd name="connsiteY5" fmla="*/ 212146 h 848584"/>
              <a:gd name="connsiteX6" fmla="*/ 1587211 w 2962275"/>
              <a:gd name="connsiteY6" fmla="*/ 212146 h 848584"/>
              <a:gd name="connsiteX7" fmla="*/ 1587211 w 2962275"/>
              <a:gd name="connsiteY7" fmla="*/ 297200 h 848584"/>
              <a:gd name="connsiteX8" fmla="*/ 2962275 w 2962275"/>
              <a:gd name="connsiteY8" fmla="*/ 297200 h 848584"/>
              <a:gd name="connsiteX9" fmla="*/ 2962275 w 2962275"/>
              <a:gd name="connsiteY9" fmla="*/ 848584 h 848584"/>
              <a:gd name="connsiteX10" fmla="*/ 0 w 2962275"/>
              <a:gd name="connsiteY10" fmla="*/ 848584 h 848584"/>
              <a:gd name="connsiteX11" fmla="*/ 0 w 2962275"/>
              <a:gd name="connsiteY11" fmla="*/ 297200 h 848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62275" h="848584">
                <a:moveTo>
                  <a:pt x="2962275" y="551384"/>
                </a:moveTo>
                <a:lnTo>
                  <a:pt x="1587210" y="551384"/>
                </a:lnTo>
                <a:lnTo>
                  <a:pt x="1587210" y="636438"/>
                </a:lnTo>
                <a:lnTo>
                  <a:pt x="1693283" y="636438"/>
                </a:lnTo>
                <a:lnTo>
                  <a:pt x="1481137" y="848583"/>
                </a:lnTo>
                <a:lnTo>
                  <a:pt x="1268991" y="636438"/>
                </a:lnTo>
                <a:lnTo>
                  <a:pt x="1375064" y="636438"/>
                </a:lnTo>
                <a:lnTo>
                  <a:pt x="1375064" y="551384"/>
                </a:lnTo>
                <a:lnTo>
                  <a:pt x="0" y="551384"/>
                </a:lnTo>
                <a:lnTo>
                  <a:pt x="0" y="1"/>
                </a:lnTo>
                <a:lnTo>
                  <a:pt x="2962275" y="1"/>
                </a:lnTo>
                <a:lnTo>
                  <a:pt x="2962275" y="55138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2456" tIns="92456" rIns="92456" bIns="389656" numCol="1" spcCol="1270" anchor="ctr" anchorCtr="0">
            <a:no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1300" dirty="0">
                <a:solidFill>
                  <a:srgbClr val="000000"/>
                </a:solidFill>
              </a:rPr>
              <a:t>PP Nomor 8 Tahun 2006</a:t>
            </a:r>
          </a:p>
        </p:txBody>
      </p:sp>
      <p:sp>
        <p:nvSpPr>
          <p:cNvPr id="17" name="Freeform 16"/>
          <p:cNvSpPr/>
          <p:nvPr/>
        </p:nvSpPr>
        <p:spPr>
          <a:xfrm>
            <a:off x="708757" y="3637240"/>
            <a:ext cx="2962275" cy="848585"/>
          </a:xfrm>
          <a:custGeom>
            <a:avLst/>
            <a:gdLst>
              <a:gd name="connsiteX0" fmla="*/ 0 w 2962275"/>
              <a:gd name="connsiteY0" fmla="*/ 297200 h 848584"/>
              <a:gd name="connsiteX1" fmla="*/ 1375065 w 2962275"/>
              <a:gd name="connsiteY1" fmla="*/ 297200 h 848584"/>
              <a:gd name="connsiteX2" fmla="*/ 1375065 w 2962275"/>
              <a:gd name="connsiteY2" fmla="*/ 212146 h 848584"/>
              <a:gd name="connsiteX3" fmla="*/ 1268992 w 2962275"/>
              <a:gd name="connsiteY3" fmla="*/ 212146 h 848584"/>
              <a:gd name="connsiteX4" fmla="*/ 1481138 w 2962275"/>
              <a:gd name="connsiteY4" fmla="*/ 0 h 848584"/>
              <a:gd name="connsiteX5" fmla="*/ 1693284 w 2962275"/>
              <a:gd name="connsiteY5" fmla="*/ 212146 h 848584"/>
              <a:gd name="connsiteX6" fmla="*/ 1587211 w 2962275"/>
              <a:gd name="connsiteY6" fmla="*/ 212146 h 848584"/>
              <a:gd name="connsiteX7" fmla="*/ 1587211 w 2962275"/>
              <a:gd name="connsiteY7" fmla="*/ 297200 h 848584"/>
              <a:gd name="connsiteX8" fmla="*/ 2962275 w 2962275"/>
              <a:gd name="connsiteY8" fmla="*/ 297200 h 848584"/>
              <a:gd name="connsiteX9" fmla="*/ 2962275 w 2962275"/>
              <a:gd name="connsiteY9" fmla="*/ 848584 h 848584"/>
              <a:gd name="connsiteX10" fmla="*/ 0 w 2962275"/>
              <a:gd name="connsiteY10" fmla="*/ 848584 h 848584"/>
              <a:gd name="connsiteX11" fmla="*/ 0 w 2962275"/>
              <a:gd name="connsiteY11" fmla="*/ 297200 h 848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62275" h="848584">
                <a:moveTo>
                  <a:pt x="2962275" y="551384"/>
                </a:moveTo>
                <a:lnTo>
                  <a:pt x="1587210" y="551384"/>
                </a:lnTo>
                <a:lnTo>
                  <a:pt x="1587210" y="636438"/>
                </a:lnTo>
                <a:lnTo>
                  <a:pt x="1693283" y="636438"/>
                </a:lnTo>
                <a:lnTo>
                  <a:pt x="1481137" y="848583"/>
                </a:lnTo>
                <a:lnTo>
                  <a:pt x="1268991" y="636438"/>
                </a:lnTo>
                <a:lnTo>
                  <a:pt x="1375064" y="636438"/>
                </a:lnTo>
                <a:lnTo>
                  <a:pt x="1375064" y="551384"/>
                </a:lnTo>
                <a:lnTo>
                  <a:pt x="0" y="551384"/>
                </a:lnTo>
                <a:lnTo>
                  <a:pt x="0" y="1"/>
                </a:lnTo>
                <a:lnTo>
                  <a:pt x="2962275" y="1"/>
                </a:lnTo>
                <a:lnTo>
                  <a:pt x="2962275" y="55138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2455" tIns="92457" rIns="92456" bIns="389656" numCol="1" spcCol="1270" anchor="ctr" anchorCtr="0">
            <a:no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dirty="0">
                <a:solidFill>
                  <a:srgbClr val="000000"/>
                </a:solidFill>
              </a:rPr>
              <a:t>UU </a:t>
            </a:r>
            <a:r>
              <a:rPr lang="en-US" sz="1300" dirty="0" err="1">
                <a:solidFill>
                  <a:srgbClr val="000000"/>
                </a:solidFill>
              </a:rPr>
              <a:t>Nomor</a:t>
            </a:r>
            <a:r>
              <a:rPr lang="en-US" sz="1300" dirty="0">
                <a:solidFill>
                  <a:srgbClr val="000000"/>
                </a:solidFill>
              </a:rPr>
              <a:t> 17/2003</a:t>
            </a:r>
            <a:r>
              <a:rPr lang="id-ID" sz="1300" dirty="0">
                <a:solidFill>
                  <a:srgbClr val="000000"/>
                </a:solidFill>
              </a:rPr>
              <a:t>,  </a:t>
            </a:r>
            <a:r>
              <a:rPr lang="en-US" sz="1300" dirty="0">
                <a:solidFill>
                  <a:srgbClr val="000000"/>
                </a:solidFill>
              </a:rPr>
              <a:t>UU </a:t>
            </a:r>
            <a:r>
              <a:rPr lang="en-US" sz="1300" dirty="0" err="1">
                <a:solidFill>
                  <a:srgbClr val="000000"/>
                </a:solidFill>
              </a:rPr>
              <a:t>Nomor</a:t>
            </a:r>
            <a:r>
              <a:rPr lang="en-US" sz="1300" dirty="0">
                <a:solidFill>
                  <a:srgbClr val="000000"/>
                </a:solidFill>
              </a:rPr>
              <a:t> 1/2004</a:t>
            </a:r>
            <a:r>
              <a:rPr lang="id-ID" sz="1300" dirty="0">
                <a:solidFill>
                  <a:srgbClr val="000000"/>
                </a:solidFill>
              </a:rPr>
              <a:t> dan </a:t>
            </a:r>
            <a:r>
              <a:rPr lang="en-US" sz="1300" dirty="0">
                <a:solidFill>
                  <a:srgbClr val="000000"/>
                </a:solidFill>
              </a:rPr>
              <a:t>UU </a:t>
            </a:r>
            <a:r>
              <a:rPr lang="en-US" sz="1300" dirty="0" err="1">
                <a:solidFill>
                  <a:srgbClr val="000000"/>
                </a:solidFill>
              </a:rPr>
              <a:t>Nomor</a:t>
            </a:r>
            <a:r>
              <a:rPr lang="en-US" sz="1300" dirty="0">
                <a:solidFill>
                  <a:srgbClr val="000000"/>
                </a:solidFill>
              </a:rPr>
              <a:t> </a:t>
            </a:r>
            <a:r>
              <a:rPr lang="id-ID" sz="1300" dirty="0">
                <a:solidFill>
                  <a:srgbClr val="000000"/>
                </a:solidFill>
              </a:rPr>
              <a:t>1</a:t>
            </a:r>
            <a:r>
              <a:rPr lang="en-US" sz="1300" dirty="0">
                <a:solidFill>
                  <a:srgbClr val="000000"/>
                </a:solidFill>
              </a:rPr>
              <a:t>5/2004</a:t>
            </a:r>
            <a:endParaRPr lang="id-ID" sz="1300" dirty="0">
              <a:solidFill>
                <a:srgbClr val="000000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708757" y="2796931"/>
            <a:ext cx="2962276" cy="848585"/>
          </a:xfrm>
          <a:custGeom>
            <a:avLst/>
            <a:gdLst>
              <a:gd name="connsiteX0" fmla="*/ 0 w 2962275"/>
              <a:gd name="connsiteY0" fmla="*/ 297200 h 848584"/>
              <a:gd name="connsiteX1" fmla="*/ 1375065 w 2962275"/>
              <a:gd name="connsiteY1" fmla="*/ 297200 h 848584"/>
              <a:gd name="connsiteX2" fmla="*/ 1375065 w 2962275"/>
              <a:gd name="connsiteY2" fmla="*/ 212146 h 848584"/>
              <a:gd name="connsiteX3" fmla="*/ 1268992 w 2962275"/>
              <a:gd name="connsiteY3" fmla="*/ 212146 h 848584"/>
              <a:gd name="connsiteX4" fmla="*/ 1481138 w 2962275"/>
              <a:gd name="connsiteY4" fmla="*/ 0 h 848584"/>
              <a:gd name="connsiteX5" fmla="*/ 1693284 w 2962275"/>
              <a:gd name="connsiteY5" fmla="*/ 212146 h 848584"/>
              <a:gd name="connsiteX6" fmla="*/ 1587211 w 2962275"/>
              <a:gd name="connsiteY6" fmla="*/ 212146 h 848584"/>
              <a:gd name="connsiteX7" fmla="*/ 1587211 w 2962275"/>
              <a:gd name="connsiteY7" fmla="*/ 297200 h 848584"/>
              <a:gd name="connsiteX8" fmla="*/ 2962275 w 2962275"/>
              <a:gd name="connsiteY8" fmla="*/ 297200 h 848584"/>
              <a:gd name="connsiteX9" fmla="*/ 2962275 w 2962275"/>
              <a:gd name="connsiteY9" fmla="*/ 848584 h 848584"/>
              <a:gd name="connsiteX10" fmla="*/ 0 w 2962275"/>
              <a:gd name="connsiteY10" fmla="*/ 848584 h 848584"/>
              <a:gd name="connsiteX11" fmla="*/ 0 w 2962275"/>
              <a:gd name="connsiteY11" fmla="*/ 297200 h 848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62275" h="848584">
                <a:moveTo>
                  <a:pt x="2962275" y="551384"/>
                </a:moveTo>
                <a:lnTo>
                  <a:pt x="1587210" y="551384"/>
                </a:lnTo>
                <a:lnTo>
                  <a:pt x="1587210" y="636438"/>
                </a:lnTo>
                <a:lnTo>
                  <a:pt x="1693283" y="636438"/>
                </a:lnTo>
                <a:lnTo>
                  <a:pt x="1481137" y="848583"/>
                </a:lnTo>
                <a:lnTo>
                  <a:pt x="1268991" y="636438"/>
                </a:lnTo>
                <a:lnTo>
                  <a:pt x="1375064" y="636438"/>
                </a:lnTo>
                <a:lnTo>
                  <a:pt x="1375064" y="551384"/>
                </a:lnTo>
                <a:lnTo>
                  <a:pt x="0" y="551384"/>
                </a:lnTo>
                <a:lnTo>
                  <a:pt x="0" y="1"/>
                </a:lnTo>
                <a:lnTo>
                  <a:pt x="2962275" y="1"/>
                </a:lnTo>
                <a:lnTo>
                  <a:pt x="2962275" y="55138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2455" tIns="92457" rIns="92457" bIns="389656" numCol="1" spcCol="1270" anchor="ctr" anchorCtr="0">
            <a:no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dirty="0" err="1">
                <a:solidFill>
                  <a:srgbClr val="000000"/>
                </a:solidFill>
              </a:rPr>
              <a:t>Instruksi</a:t>
            </a:r>
            <a:r>
              <a:rPr lang="es-ES" sz="1300" dirty="0">
                <a:solidFill>
                  <a:srgbClr val="000000"/>
                </a:solidFill>
              </a:rPr>
              <a:t> Presiden </a:t>
            </a:r>
            <a:r>
              <a:rPr lang="es-ES" sz="1300" dirty="0" err="1">
                <a:solidFill>
                  <a:srgbClr val="000000"/>
                </a:solidFill>
              </a:rPr>
              <a:t>Nomor</a:t>
            </a:r>
            <a:r>
              <a:rPr lang="es-ES" sz="1300" dirty="0">
                <a:solidFill>
                  <a:srgbClr val="000000"/>
                </a:solidFill>
              </a:rPr>
              <a:t> 7 </a:t>
            </a:r>
            <a:r>
              <a:rPr lang="es-ES" sz="1300" dirty="0" err="1">
                <a:solidFill>
                  <a:srgbClr val="000000"/>
                </a:solidFill>
              </a:rPr>
              <a:t>Tahun</a:t>
            </a:r>
            <a:r>
              <a:rPr lang="es-ES" sz="1300" dirty="0">
                <a:solidFill>
                  <a:srgbClr val="000000"/>
                </a:solidFill>
              </a:rPr>
              <a:t> 1999</a:t>
            </a:r>
            <a:endParaRPr lang="id-ID" sz="1300" dirty="0">
              <a:solidFill>
                <a:srgbClr val="000000"/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708757" y="1956622"/>
            <a:ext cx="2962275" cy="848585"/>
          </a:xfrm>
          <a:custGeom>
            <a:avLst/>
            <a:gdLst>
              <a:gd name="connsiteX0" fmla="*/ 0 w 2962275"/>
              <a:gd name="connsiteY0" fmla="*/ 297200 h 848584"/>
              <a:gd name="connsiteX1" fmla="*/ 1375065 w 2962275"/>
              <a:gd name="connsiteY1" fmla="*/ 297200 h 848584"/>
              <a:gd name="connsiteX2" fmla="*/ 1375065 w 2962275"/>
              <a:gd name="connsiteY2" fmla="*/ 212146 h 848584"/>
              <a:gd name="connsiteX3" fmla="*/ 1268992 w 2962275"/>
              <a:gd name="connsiteY3" fmla="*/ 212146 h 848584"/>
              <a:gd name="connsiteX4" fmla="*/ 1481138 w 2962275"/>
              <a:gd name="connsiteY4" fmla="*/ 0 h 848584"/>
              <a:gd name="connsiteX5" fmla="*/ 1693284 w 2962275"/>
              <a:gd name="connsiteY5" fmla="*/ 212146 h 848584"/>
              <a:gd name="connsiteX6" fmla="*/ 1587211 w 2962275"/>
              <a:gd name="connsiteY6" fmla="*/ 212146 h 848584"/>
              <a:gd name="connsiteX7" fmla="*/ 1587211 w 2962275"/>
              <a:gd name="connsiteY7" fmla="*/ 297200 h 848584"/>
              <a:gd name="connsiteX8" fmla="*/ 2962275 w 2962275"/>
              <a:gd name="connsiteY8" fmla="*/ 297200 h 848584"/>
              <a:gd name="connsiteX9" fmla="*/ 2962275 w 2962275"/>
              <a:gd name="connsiteY9" fmla="*/ 848584 h 848584"/>
              <a:gd name="connsiteX10" fmla="*/ 0 w 2962275"/>
              <a:gd name="connsiteY10" fmla="*/ 848584 h 848584"/>
              <a:gd name="connsiteX11" fmla="*/ 0 w 2962275"/>
              <a:gd name="connsiteY11" fmla="*/ 297200 h 848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62275" h="848584">
                <a:moveTo>
                  <a:pt x="2962275" y="551384"/>
                </a:moveTo>
                <a:lnTo>
                  <a:pt x="1587210" y="551384"/>
                </a:lnTo>
                <a:lnTo>
                  <a:pt x="1587210" y="636438"/>
                </a:lnTo>
                <a:lnTo>
                  <a:pt x="1693283" y="636438"/>
                </a:lnTo>
                <a:lnTo>
                  <a:pt x="1481137" y="848583"/>
                </a:lnTo>
                <a:lnTo>
                  <a:pt x="1268991" y="636438"/>
                </a:lnTo>
                <a:lnTo>
                  <a:pt x="1375064" y="636438"/>
                </a:lnTo>
                <a:lnTo>
                  <a:pt x="1375064" y="551384"/>
                </a:lnTo>
                <a:lnTo>
                  <a:pt x="0" y="551384"/>
                </a:lnTo>
                <a:lnTo>
                  <a:pt x="0" y="1"/>
                </a:lnTo>
                <a:lnTo>
                  <a:pt x="2962275" y="1"/>
                </a:lnTo>
                <a:lnTo>
                  <a:pt x="2962275" y="551384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2455" tIns="92457" rIns="92456" bIns="389656" numCol="1" spcCol="1270" anchor="ctr" anchorCtr="0">
            <a:no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dirty="0">
                <a:solidFill>
                  <a:srgbClr val="000000"/>
                </a:solidFill>
              </a:rPr>
              <a:t>UU </a:t>
            </a:r>
            <a:r>
              <a:rPr lang="en-US" sz="1300" dirty="0" err="1">
                <a:solidFill>
                  <a:srgbClr val="000000"/>
                </a:solidFill>
              </a:rPr>
              <a:t>Nomor</a:t>
            </a:r>
            <a:r>
              <a:rPr lang="en-US" sz="1300" dirty="0">
                <a:solidFill>
                  <a:srgbClr val="000000"/>
                </a:solidFill>
              </a:rPr>
              <a:t> 28 </a:t>
            </a:r>
            <a:r>
              <a:rPr lang="en-US" sz="1300" dirty="0" err="1">
                <a:solidFill>
                  <a:srgbClr val="000000"/>
                </a:solidFill>
              </a:rPr>
              <a:t>Tahun</a:t>
            </a:r>
            <a:r>
              <a:rPr lang="en-US" sz="1300" dirty="0">
                <a:solidFill>
                  <a:srgbClr val="000000"/>
                </a:solidFill>
              </a:rPr>
              <a:t> 1999</a:t>
            </a:r>
            <a:endParaRPr lang="id-ID" sz="1300" dirty="0">
              <a:solidFill>
                <a:srgbClr val="000000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708757" y="1116145"/>
            <a:ext cx="2962275" cy="848586"/>
          </a:xfrm>
          <a:custGeom>
            <a:avLst/>
            <a:gdLst>
              <a:gd name="connsiteX0" fmla="*/ 0 w 2962275"/>
              <a:gd name="connsiteY0" fmla="*/ 297200 h 848584"/>
              <a:gd name="connsiteX1" fmla="*/ 1375065 w 2962275"/>
              <a:gd name="connsiteY1" fmla="*/ 297200 h 848584"/>
              <a:gd name="connsiteX2" fmla="*/ 1375065 w 2962275"/>
              <a:gd name="connsiteY2" fmla="*/ 212146 h 848584"/>
              <a:gd name="connsiteX3" fmla="*/ 1268992 w 2962275"/>
              <a:gd name="connsiteY3" fmla="*/ 212146 h 848584"/>
              <a:gd name="connsiteX4" fmla="*/ 1481138 w 2962275"/>
              <a:gd name="connsiteY4" fmla="*/ 0 h 848584"/>
              <a:gd name="connsiteX5" fmla="*/ 1693284 w 2962275"/>
              <a:gd name="connsiteY5" fmla="*/ 212146 h 848584"/>
              <a:gd name="connsiteX6" fmla="*/ 1587211 w 2962275"/>
              <a:gd name="connsiteY6" fmla="*/ 212146 h 848584"/>
              <a:gd name="connsiteX7" fmla="*/ 1587211 w 2962275"/>
              <a:gd name="connsiteY7" fmla="*/ 297200 h 848584"/>
              <a:gd name="connsiteX8" fmla="*/ 2962275 w 2962275"/>
              <a:gd name="connsiteY8" fmla="*/ 297200 h 848584"/>
              <a:gd name="connsiteX9" fmla="*/ 2962275 w 2962275"/>
              <a:gd name="connsiteY9" fmla="*/ 848584 h 848584"/>
              <a:gd name="connsiteX10" fmla="*/ 0 w 2962275"/>
              <a:gd name="connsiteY10" fmla="*/ 848584 h 848584"/>
              <a:gd name="connsiteX11" fmla="*/ 0 w 2962275"/>
              <a:gd name="connsiteY11" fmla="*/ 297200 h 848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62275" h="848584">
                <a:moveTo>
                  <a:pt x="2962275" y="551384"/>
                </a:moveTo>
                <a:lnTo>
                  <a:pt x="1587210" y="551384"/>
                </a:lnTo>
                <a:lnTo>
                  <a:pt x="1587210" y="636438"/>
                </a:lnTo>
                <a:lnTo>
                  <a:pt x="1693283" y="636438"/>
                </a:lnTo>
                <a:lnTo>
                  <a:pt x="1481137" y="848583"/>
                </a:lnTo>
                <a:lnTo>
                  <a:pt x="1268991" y="636438"/>
                </a:lnTo>
                <a:lnTo>
                  <a:pt x="1375064" y="636438"/>
                </a:lnTo>
                <a:lnTo>
                  <a:pt x="1375064" y="551384"/>
                </a:lnTo>
                <a:lnTo>
                  <a:pt x="0" y="551384"/>
                </a:lnTo>
                <a:lnTo>
                  <a:pt x="0" y="1"/>
                </a:lnTo>
                <a:lnTo>
                  <a:pt x="2962275" y="1"/>
                </a:lnTo>
                <a:lnTo>
                  <a:pt x="2962275" y="551384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2455" tIns="92457" rIns="92456" bIns="389657" numCol="1" spcCol="1270" anchor="ctr" anchorCtr="0">
            <a:no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dirty="0">
                <a:solidFill>
                  <a:srgbClr val="000000"/>
                </a:solidFill>
              </a:rPr>
              <a:t>TAP MPR </a:t>
            </a:r>
            <a:r>
              <a:rPr lang="en-US" sz="1300" dirty="0" err="1">
                <a:solidFill>
                  <a:srgbClr val="000000"/>
                </a:solidFill>
              </a:rPr>
              <a:t>Nomor</a:t>
            </a:r>
            <a:r>
              <a:rPr lang="en-US" sz="1300" dirty="0">
                <a:solidFill>
                  <a:srgbClr val="000000"/>
                </a:solidFill>
              </a:rPr>
              <a:t> XI/MPR/1998</a:t>
            </a:r>
            <a:endParaRPr lang="id-ID" sz="1300" dirty="0">
              <a:solidFill>
                <a:srgbClr val="000000"/>
              </a:solidFill>
            </a:endParaRPr>
          </a:p>
        </p:txBody>
      </p:sp>
      <p:sp>
        <p:nvSpPr>
          <p:cNvPr id="21" name="Left Arrow Callout 20"/>
          <p:cNvSpPr/>
          <p:nvPr/>
        </p:nvSpPr>
        <p:spPr>
          <a:xfrm>
            <a:off x="3877235" y="1238188"/>
            <a:ext cx="4809565" cy="11430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9455"/>
            </a:avLst>
          </a:prstGeom>
          <a:solidFill>
            <a:schemeClr val="accent2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37160" algn="just">
              <a:buClr>
                <a:prstClr val="white">
                  <a:shade val="95000"/>
                </a:prstClr>
              </a:buClr>
              <a:defRPr/>
            </a:pPr>
            <a:r>
              <a:rPr lang="id-ID" sz="1600" dirty="0">
                <a:solidFill>
                  <a:srgbClr val="000000"/>
                </a:solidFill>
              </a:rPr>
              <a:t>Akuntabilitas sebagai salah satu asas umum dalam penyelenggaraan negara. Prinsip dasar dari </a:t>
            </a:r>
            <a:r>
              <a:rPr lang="id-ID" sz="1600" i="1" dirty="0">
                <a:solidFill>
                  <a:srgbClr val="000000"/>
                </a:solidFill>
              </a:rPr>
              <a:t>good and clean government</a:t>
            </a:r>
            <a:r>
              <a:rPr lang="id-ID" sz="1600" dirty="0">
                <a:solidFill>
                  <a:srgbClr val="000000"/>
                </a:solidFill>
              </a:rPr>
              <a:t>.</a:t>
            </a:r>
            <a:endParaRPr lang="en-US" sz="1600" i="1" dirty="0">
              <a:solidFill>
                <a:srgbClr val="000000"/>
              </a:solidFill>
            </a:endParaRPr>
          </a:p>
          <a:p>
            <a:pPr marL="137160" algn="r">
              <a:buClr>
                <a:prstClr val="white">
                  <a:shade val="95000"/>
                </a:prstClr>
              </a:buClr>
              <a:defRPr/>
            </a:pPr>
            <a:r>
              <a:rPr lang="en-US" sz="1100" i="1" dirty="0">
                <a:solidFill>
                  <a:srgbClr val="000000"/>
                </a:solidFill>
              </a:rPr>
              <a:t>UU </a:t>
            </a:r>
            <a:r>
              <a:rPr lang="en-US" sz="1100" i="1" dirty="0" err="1">
                <a:solidFill>
                  <a:srgbClr val="000000"/>
                </a:solidFill>
              </a:rPr>
              <a:t>Nomor</a:t>
            </a:r>
            <a:r>
              <a:rPr lang="en-US" sz="1100" i="1" dirty="0">
                <a:solidFill>
                  <a:srgbClr val="000000"/>
                </a:solidFill>
              </a:rPr>
              <a:t> 28 / 1999</a:t>
            </a:r>
          </a:p>
        </p:txBody>
      </p:sp>
      <p:sp>
        <p:nvSpPr>
          <p:cNvPr id="22" name="Left Arrow Callout 21"/>
          <p:cNvSpPr/>
          <p:nvPr/>
        </p:nvSpPr>
        <p:spPr>
          <a:xfrm>
            <a:off x="3877235" y="2770743"/>
            <a:ext cx="4809565" cy="596109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9455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37160" algn="just">
              <a:buClr>
                <a:prstClr val="white">
                  <a:shade val="95000"/>
                </a:prstClr>
              </a:buClr>
              <a:defRPr/>
            </a:pPr>
            <a:r>
              <a:rPr lang="id-ID" dirty="0">
                <a:solidFill>
                  <a:srgbClr val="000000"/>
                </a:solidFill>
              </a:rPr>
              <a:t>Kewajiban menyusun Renstra dan Laporan Kinerja</a:t>
            </a:r>
          </a:p>
        </p:txBody>
      </p:sp>
      <p:sp>
        <p:nvSpPr>
          <p:cNvPr id="23" name="Left Arrow Callout 22"/>
          <p:cNvSpPr/>
          <p:nvPr/>
        </p:nvSpPr>
        <p:spPr>
          <a:xfrm>
            <a:off x="3877234" y="3587691"/>
            <a:ext cx="4809565" cy="659411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9455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37160" algn="just">
              <a:buClr>
                <a:prstClr val="white">
                  <a:shade val="95000"/>
                </a:prstClr>
              </a:buClr>
              <a:defRPr/>
            </a:pPr>
            <a:r>
              <a:rPr lang="id-ID" sz="1600" dirty="0">
                <a:solidFill>
                  <a:srgbClr val="000000"/>
                </a:solidFill>
              </a:rPr>
              <a:t>Azas </a:t>
            </a:r>
            <a:r>
              <a:rPr lang="en-US" sz="1600" dirty="0" err="1">
                <a:solidFill>
                  <a:srgbClr val="000000"/>
                </a:solidFill>
              </a:rPr>
              <a:t>dalam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pengelolaan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keuangan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negara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adalah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akuntabilitas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berorientasi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pada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hasil</a:t>
            </a:r>
            <a:r>
              <a:rPr lang="id-ID" sz="1600" dirty="0">
                <a:solidFill>
                  <a:srgbClr val="000000"/>
                </a:solidFill>
              </a:rPr>
              <a:t>.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4" name="Left Arrow Callout 23"/>
          <p:cNvSpPr/>
          <p:nvPr/>
        </p:nvSpPr>
        <p:spPr>
          <a:xfrm>
            <a:off x="3877233" y="4425173"/>
            <a:ext cx="4809565" cy="650465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9455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137160" algn="just">
              <a:buClr>
                <a:prstClr val="white">
                  <a:shade val="95000"/>
                </a:prstClr>
              </a:buClr>
              <a:defRPr/>
            </a:pPr>
            <a:r>
              <a:rPr lang="id-ID" dirty="0">
                <a:solidFill>
                  <a:srgbClr val="000000"/>
                </a:solidFill>
              </a:rPr>
              <a:t>Kewajiban melaporkan Akuntabilitas Keuangan dan Kinerja Instansi Pemerintah</a:t>
            </a:r>
          </a:p>
        </p:txBody>
      </p:sp>
      <p:sp>
        <p:nvSpPr>
          <p:cNvPr id="25" name="Left Arrow Callout 24"/>
          <p:cNvSpPr/>
          <p:nvPr/>
        </p:nvSpPr>
        <p:spPr>
          <a:xfrm>
            <a:off x="3877233" y="5283383"/>
            <a:ext cx="4809565" cy="586682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9455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137160" algn="just">
              <a:buClr>
                <a:prstClr val="white">
                  <a:shade val="95000"/>
                </a:prstClr>
              </a:buClr>
              <a:defRPr/>
            </a:pPr>
            <a:r>
              <a:rPr lang="id-ID" dirty="0">
                <a:solidFill>
                  <a:srgbClr val="000000"/>
                </a:solidFill>
              </a:rPr>
              <a:t>Pengintegrasian sistem manajemen keuangan dan kinerja</a:t>
            </a:r>
          </a:p>
        </p:txBody>
      </p:sp>
      <p:sp>
        <p:nvSpPr>
          <p:cNvPr id="26" name="Left Arrow Callout 25"/>
          <p:cNvSpPr/>
          <p:nvPr/>
        </p:nvSpPr>
        <p:spPr>
          <a:xfrm>
            <a:off x="3877233" y="6049443"/>
            <a:ext cx="4809565" cy="731346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9455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37160" algn="just">
              <a:lnSpc>
                <a:spcPct val="90000"/>
              </a:lnSpc>
              <a:buClr>
                <a:prstClr val="white">
                  <a:shade val="95000"/>
                </a:prstClr>
              </a:buClr>
              <a:defRPr/>
            </a:pPr>
            <a:r>
              <a:rPr lang="sv-SE" dirty="0">
                <a:solidFill>
                  <a:prstClr val="white"/>
                </a:solidFill>
              </a:rPr>
              <a:t>Sebagai dasar perjanjian kerja, pemberian tunjangan, dan pengembangan kompetensi</a:t>
            </a:r>
          </a:p>
        </p:txBody>
      </p:sp>
      <p:cxnSp>
        <p:nvCxnSpPr>
          <p:cNvPr id="27" name="Straight Connector 26"/>
          <p:cNvCxnSpPr>
            <a:stCxn id="19" idx="0"/>
          </p:cNvCxnSpPr>
          <p:nvPr/>
        </p:nvCxnSpPr>
        <p:spPr>
          <a:xfrm flipH="1" flipV="1">
            <a:off x="363071" y="2245659"/>
            <a:ext cx="345686" cy="8163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3071" y="2232212"/>
            <a:ext cx="0" cy="4276164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63071" y="6508376"/>
            <a:ext cx="345686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F884-51BE-824B-8EC2-32488D27588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7628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ound Same Side Corner Rectangle 78"/>
          <p:cNvSpPr/>
          <p:nvPr/>
        </p:nvSpPr>
        <p:spPr>
          <a:xfrm>
            <a:off x="571500" y="3401762"/>
            <a:ext cx="8572500" cy="3456237"/>
          </a:xfrm>
          <a:prstGeom prst="round2Same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4" name="Bent Arrow 73"/>
          <p:cNvSpPr/>
          <p:nvPr/>
        </p:nvSpPr>
        <p:spPr>
          <a:xfrm rot="16200000" flipH="1">
            <a:off x="5192151" y="1937230"/>
            <a:ext cx="553996" cy="361481"/>
          </a:xfrm>
          <a:prstGeom prst="ben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black"/>
              </a:solidFill>
            </a:endParaRPr>
          </a:p>
        </p:txBody>
      </p:sp>
      <p:sp>
        <p:nvSpPr>
          <p:cNvPr id="70" name="Bent Arrow 69"/>
          <p:cNvSpPr/>
          <p:nvPr/>
        </p:nvSpPr>
        <p:spPr>
          <a:xfrm rot="16200000" flipH="1">
            <a:off x="3002306" y="1336263"/>
            <a:ext cx="393961" cy="1723450"/>
          </a:xfrm>
          <a:prstGeom prst="ben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black"/>
              </a:solidFill>
            </a:endParaRPr>
          </a:p>
        </p:txBody>
      </p:sp>
      <p:sp>
        <p:nvSpPr>
          <p:cNvPr id="73" name="Bent Arrow 72"/>
          <p:cNvSpPr/>
          <p:nvPr/>
        </p:nvSpPr>
        <p:spPr>
          <a:xfrm rot="5400000">
            <a:off x="7262373" y="1191935"/>
            <a:ext cx="393961" cy="2012107"/>
          </a:xfrm>
          <a:prstGeom prst="bentArrow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black"/>
              </a:solidFill>
            </a:endParaRPr>
          </a:p>
        </p:txBody>
      </p:sp>
      <p:sp>
        <p:nvSpPr>
          <p:cNvPr id="72" name="Bent Arrow 71"/>
          <p:cNvSpPr/>
          <p:nvPr/>
        </p:nvSpPr>
        <p:spPr>
          <a:xfrm rot="5400000">
            <a:off x="6513260" y="1941048"/>
            <a:ext cx="393961" cy="513881"/>
          </a:xfrm>
          <a:prstGeom prst="ben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black"/>
              </a:solidFill>
            </a:endParaRPr>
          </a:p>
        </p:txBody>
      </p:sp>
      <p:sp>
        <p:nvSpPr>
          <p:cNvPr id="71" name="Bent Arrow 70"/>
          <p:cNvSpPr/>
          <p:nvPr/>
        </p:nvSpPr>
        <p:spPr>
          <a:xfrm rot="16200000" flipH="1">
            <a:off x="3779141" y="1941048"/>
            <a:ext cx="393961" cy="513881"/>
          </a:xfrm>
          <a:prstGeom prst="ben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596" y="41746"/>
            <a:ext cx="7600950" cy="1172126"/>
          </a:xfrm>
        </p:spPr>
        <p:txBody>
          <a:bodyPr>
            <a:normAutofit/>
          </a:bodyPr>
          <a:lstStyle/>
          <a:p>
            <a:pPr algn="l"/>
            <a:r>
              <a:rPr lang="id-ID" dirty="0">
                <a:latin typeface="Trebuchet MS"/>
                <a:cs typeface="Trebuchet MS"/>
              </a:rPr>
              <a:t>Contoh Keselarasan Kinerja</a:t>
            </a:r>
          </a:p>
        </p:txBody>
      </p:sp>
      <p:sp>
        <p:nvSpPr>
          <p:cNvPr id="5" name="Round Same Side Corner Rectangle 4"/>
          <p:cNvSpPr/>
          <p:nvPr/>
        </p:nvSpPr>
        <p:spPr>
          <a:xfrm rot="5400000">
            <a:off x="711945" y="1261409"/>
            <a:ext cx="767977" cy="927847"/>
          </a:xfrm>
          <a:prstGeom prst="round2SameRect">
            <a:avLst>
              <a:gd name="adj1" fmla="val 0"/>
              <a:gd name="adj2" fmla="val 22642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>
              <a:solidFill>
                <a:prstClr val="whit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0110" y="1610516"/>
            <a:ext cx="7197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d-ID" sz="1500" dirty="0">
                <a:solidFill>
                  <a:prstClr val="white"/>
                </a:solidFill>
              </a:rPr>
              <a:t>RPJMD</a:t>
            </a:r>
          </a:p>
        </p:txBody>
      </p:sp>
      <p:sp>
        <p:nvSpPr>
          <p:cNvPr id="10" name="Round Same Side Corner Rectangle 9"/>
          <p:cNvSpPr/>
          <p:nvPr/>
        </p:nvSpPr>
        <p:spPr>
          <a:xfrm rot="5400000">
            <a:off x="637122" y="2389584"/>
            <a:ext cx="917623" cy="927847"/>
          </a:xfrm>
          <a:prstGeom prst="round2SameRect">
            <a:avLst>
              <a:gd name="adj1" fmla="val 0"/>
              <a:gd name="adj2" fmla="val 22642"/>
            </a:avLst>
          </a:prstGeom>
          <a:solidFill>
            <a:srgbClr val="A9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600" dirty="0">
              <a:solidFill>
                <a:prstClr val="whit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351" y="2525369"/>
            <a:ext cx="774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d-ID" sz="12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Renstra</a:t>
            </a:r>
          </a:p>
          <a:p>
            <a:pPr algn="r"/>
            <a:r>
              <a:rPr lang="id-ID" sz="12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SKPD</a:t>
            </a:r>
          </a:p>
        </p:txBody>
      </p:sp>
      <p:sp>
        <p:nvSpPr>
          <p:cNvPr id="12" name="Round Same Side Corner Rectangle 11"/>
          <p:cNvSpPr/>
          <p:nvPr/>
        </p:nvSpPr>
        <p:spPr>
          <a:xfrm rot="5400000">
            <a:off x="568816" y="3794499"/>
            <a:ext cx="1054233" cy="927847"/>
          </a:xfrm>
          <a:prstGeom prst="round2SameRect">
            <a:avLst>
              <a:gd name="adj1" fmla="val 0"/>
              <a:gd name="adj2" fmla="val 22642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600" dirty="0">
              <a:solidFill>
                <a:prstClr val="whit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2257" y="4094607"/>
            <a:ext cx="837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d-ID" sz="12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</a:t>
            </a:r>
          </a:p>
        </p:txBody>
      </p:sp>
      <p:sp>
        <p:nvSpPr>
          <p:cNvPr id="14" name="Round Same Side Corner Rectangle 13"/>
          <p:cNvSpPr/>
          <p:nvPr/>
        </p:nvSpPr>
        <p:spPr>
          <a:xfrm rot="5400000">
            <a:off x="681201" y="4814563"/>
            <a:ext cx="829463" cy="927847"/>
          </a:xfrm>
          <a:prstGeom prst="round2SameRect">
            <a:avLst>
              <a:gd name="adj1" fmla="val 0"/>
              <a:gd name="adj2" fmla="val 22642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>
              <a:solidFill>
                <a:prstClr val="whit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4752" y="5121946"/>
            <a:ext cx="85510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d-ID" sz="1500" dirty="0">
                <a:solidFill>
                  <a:prstClr val="white"/>
                </a:solidFill>
              </a:rPr>
              <a:t>Kegiatan</a:t>
            </a:r>
          </a:p>
        </p:txBody>
      </p:sp>
      <p:sp>
        <p:nvSpPr>
          <p:cNvPr id="16" name="Round Same Side Corner Rectangle 15"/>
          <p:cNvSpPr/>
          <p:nvPr/>
        </p:nvSpPr>
        <p:spPr>
          <a:xfrm rot="5400000">
            <a:off x="862264" y="5551122"/>
            <a:ext cx="467337" cy="927847"/>
          </a:xfrm>
          <a:prstGeom prst="round2SameRect">
            <a:avLst>
              <a:gd name="adj1" fmla="val 0"/>
              <a:gd name="adj2" fmla="val 22642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>
              <a:solidFill>
                <a:prstClr val="whit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9633" y="5827473"/>
            <a:ext cx="59022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d-ID" sz="1500" dirty="0">
                <a:solidFill>
                  <a:prstClr val="white"/>
                </a:solidFill>
              </a:rPr>
              <a:t>SKPD</a:t>
            </a:r>
          </a:p>
        </p:txBody>
      </p:sp>
      <p:sp>
        <p:nvSpPr>
          <p:cNvPr id="18" name="Round Same Side Corner Rectangle 17"/>
          <p:cNvSpPr/>
          <p:nvPr/>
        </p:nvSpPr>
        <p:spPr>
          <a:xfrm rot="5400000">
            <a:off x="862263" y="6106620"/>
            <a:ext cx="467337" cy="927847"/>
          </a:xfrm>
          <a:prstGeom prst="round2SameRect">
            <a:avLst>
              <a:gd name="adj1" fmla="val 0"/>
              <a:gd name="adj2" fmla="val 22642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600" dirty="0">
              <a:solidFill>
                <a:prstClr val="whit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2488" y="6409865"/>
            <a:ext cx="9273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d-ID" sz="12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Anggaran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943071" y="1370806"/>
            <a:ext cx="2700053" cy="27246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noProof="1">
                <a:solidFill>
                  <a:prstClr val="white"/>
                </a:solidFill>
              </a:rPr>
              <a:t>Meningkatkan Industri Pariwisata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943071" y="1657747"/>
            <a:ext cx="2700053" cy="451574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noProof="1">
                <a:solidFill>
                  <a:srgbClr val="ED7D31">
                    <a:lumMod val="50000"/>
                  </a:srgbClr>
                </a:solidFill>
              </a:rPr>
              <a:t>PDRB sektor pariwisata</a:t>
            </a:r>
          </a:p>
          <a:p>
            <a:pPr algn="ctr"/>
            <a:r>
              <a:rPr lang="en-AU" sz="1400" noProof="1">
                <a:solidFill>
                  <a:srgbClr val="ED7D31">
                    <a:lumMod val="50000"/>
                  </a:srgbClr>
                </a:solidFill>
              </a:rPr>
              <a:t>Target : 10%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1659282" y="2394696"/>
            <a:ext cx="1362571" cy="415379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noProof="1">
                <a:solidFill>
                  <a:prstClr val="white"/>
                </a:solidFill>
              </a:rPr>
              <a:t>Keamanan wisatawan</a:t>
            </a:r>
            <a:endParaRPr lang="en-AU" sz="1200" b="1" noProof="1">
              <a:solidFill>
                <a:prstClr val="white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659282" y="2860743"/>
            <a:ext cx="1362571" cy="451575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noProof="1">
                <a:solidFill>
                  <a:srgbClr val="4472C4"/>
                </a:solidFill>
              </a:rPr>
              <a:t>Angka kriminalitas</a:t>
            </a:r>
          </a:p>
          <a:p>
            <a:pPr algn="ctr"/>
            <a:r>
              <a:rPr lang="en-AU" sz="1200" noProof="1">
                <a:solidFill>
                  <a:srgbClr val="4472C4"/>
                </a:solidFill>
              </a:rPr>
              <a:t>Target : 5%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3053357" y="2394696"/>
            <a:ext cx="1510488" cy="415379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b="1" noProof="1">
                <a:solidFill>
                  <a:prstClr val="white"/>
                </a:solidFill>
              </a:rPr>
              <a:t>D</a:t>
            </a:r>
            <a:r>
              <a:rPr lang="id-ID" sz="1200" b="1" noProof="1">
                <a:solidFill>
                  <a:prstClr val="white"/>
                </a:solidFill>
              </a:rPr>
              <a:t>aya saing UKM</a:t>
            </a:r>
            <a:endParaRPr lang="en-AU" sz="1200" b="1" noProof="1">
              <a:solidFill>
                <a:prstClr val="white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053357" y="2860743"/>
            <a:ext cx="1510488" cy="451575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noProof="1">
                <a:solidFill>
                  <a:srgbClr val="70AD47"/>
                </a:solidFill>
              </a:rPr>
              <a:t>% UMKM yang sehat</a:t>
            </a:r>
          </a:p>
          <a:p>
            <a:pPr algn="ctr"/>
            <a:r>
              <a:rPr lang="en-AU" sz="1200" noProof="1">
                <a:solidFill>
                  <a:srgbClr val="70AD47"/>
                </a:solidFill>
              </a:rPr>
              <a:t>Target 70%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4595349" y="2394696"/>
            <a:ext cx="1573988" cy="41537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b="1" noProof="1">
                <a:solidFill>
                  <a:prstClr val="white"/>
                </a:solidFill>
              </a:rPr>
              <a:t>D</a:t>
            </a:r>
            <a:r>
              <a:rPr lang="id-ID" sz="1200" b="1" noProof="1">
                <a:solidFill>
                  <a:prstClr val="white"/>
                </a:solidFill>
              </a:rPr>
              <a:t>aya saing pariwisata</a:t>
            </a:r>
            <a:endParaRPr lang="en-AU" sz="1200" b="1" noProof="1">
              <a:solidFill>
                <a:prstClr val="white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595349" y="2860743"/>
            <a:ext cx="1573988" cy="451575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noProof="1">
                <a:solidFill>
                  <a:srgbClr val="ED7D31"/>
                </a:solidFill>
              </a:rPr>
              <a:t>Kunjungan wisatawan</a:t>
            </a:r>
          </a:p>
          <a:p>
            <a:pPr algn="ctr"/>
            <a:r>
              <a:rPr lang="en-AU" sz="1200" noProof="1">
                <a:solidFill>
                  <a:srgbClr val="ED7D31"/>
                </a:solidFill>
              </a:rPr>
              <a:t>Target : 6 juta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6200841" y="2394696"/>
            <a:ext cx="1426071" cy="415379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noProof="1">
                <a:solidFill>
                  <a:prstClr val="white"/>
                </a:solidFill>
              </a:rPr>
              <a:t>Konektifitas antar daerah</a:t>
            </a:r>
            <a:endParaRPr lang="en-AU" sz="1200" b="1" noProof="1">
              <a:solidFill>
                <a:prstClr val="white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200841" y="2860743"/>
            <a:ext cx="1426071" cy="451575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noProof="1">
                <a:solidFill>
                  <a:srgbClr val="44546A"/>
                </a:solidFill>
              </a:rPr>
              <a:t>Indeks akses</a:t>
            </a:r>
            <a:r>
              <a:rPr lang="id-ID" sz="1200" noProof="1">
                <a:solidFill>
                  <a:srgbClr val="44546A"/>
                </a:solidFill>
              </a:rPr>
              <a:t>i</a:t>
            </a:r>
            <a:r>
              <a:rPr lang="en-AU" sz="1200" noProof="1">
                <a:solidFill>
                  <a:srgbClr val="44546A"/>
                </a:solidFill>
              </a:rPr>
              <a:t>bilitas</a:t>
            </a:r>
          </a:p>
          <a:p>
            <a:pPr algn="ctr"/>
            <a:r>
              <a:rPr lang="en-AU" sz="1200" noProof="1">
                <a:solidFill>
                  <a:srgbClr val="44546A"/>
                </a:solidFill>
              </a:rPr>
              <a:t>Target : 8 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7658416" y="2394696"/>
            <a:ext cx="1426071" cy="415379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noProof="1">
                <a:solidFill>
                  <a:prstClr val="white"/>
                </a:solidFill>
              </a:rPr>
              <a:t>Kualitas lingkungan hidup</a:t>
            </a:r>
            <a:endParaRPr lang="en-AU" sz="1200" b="1" noProof="1">
              <a:solidFill>
                <a:prstClr val="white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7658416" y="2860743"/>
            <a:ext cx="1426071" cy="451575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noProof="1">
                <a:solidFill>
                  <a:prstClr val="black">
                    <a:lumMod val="75000"/>
                    <a:lumOff val="25000"/>
                  </a:prstClr>
                </a:solidFill>
              </a:rPr>
              <a:t>Indeks </a:t>
            </a:r>
            <a:r>
              <a:rPr lang="id-ID" sz="1200" noProof="1">
                <a:solidFill>
                  <a:prstClr val="black">
                    <a:lumMod val="75000"/>
                    <a:lumOff val="25000"/>
                  </a:prstClr>
                </a:solidFill>
              </a:rPr>
              <a:t>LH</a:t>
            </a:r>
            <a:endParaRPr lang="en-AU" sz="1200" noProof="1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/>
            <a:r>
              <a:rPr lang="en-AU" sz="1200" noProof="1">
                <a:solidFill>
                  <a:prstClr val="black">
                    <a:lumMod val="75000"/>
                    <a:lumOff val="25000"/>
                  </a:prstClr>
                </a:solidFill>
              </a:rPr>
              <a:t>Target: 80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1659282" y="3731306"/>
            <a:ext cx="1667371" cy="415379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noProof="1">
                <a:solidFill>
                  <a:prstClr val="white"/>
                </a:solidFill>
              </a:rPr>
              <a:t>Pencegahan kriminalitas</a:t>
            </a:r>
            <a:endParaRPr lang="en-AU" sz="1200" b="1" noProof="1">
              <a:solidFill>
                <a:prstClr val="white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1659282" y="4197353"/>
            <a:ext cx="1667371" cy="588186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noProof="1">
                <a:solidFill>
                  <a:srgbClr val="4472C4"/>
                </a:solidFill>
              </a:rPr>
              <a:t>% potensi </a:t>
            </a:r>
            <a:r>
              <a:rPr lang="id-ID" sz="1200" noProof="1">
                <a:solidFill>
                  <a:srgbClr val="4472C4"/>
                </a:solidFill>
              </a:rPr>
              <a:t>kriminalitas yang </a:t>
            </a:r>
            <a:r>
              <a:rPr lang="en-AU" sz="1200" noProof="1">
                <a:solidFill>
                  <a:srgbClr val="4472C4"/>
                </a:solidFill>
              </a:rPr>
              <a:t>dicegah</a:t>
            </a:r>
          </a:p>
          <a:p>
            <a:pPr algn="ctr"/>
            <a:r>
              <a:rPr lang="en-AU" sz="1200" noProof="1">
                <a:solidFill>
                  <a:srgbClr val="4472C4"/>
                </a:solidFill>
              </a:rPr>
              <a:t>Target : 90% 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3403257" y="3731306"/>
            <a:ext cx="1267719" cy="415379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b="1" noProof="1">
                <a:solidFill>
                  <a:prstClr val="white"/>
                </a:solidFill>
              </a:rPr>
              <a:t>I</a:t>
            </a:r>
            <a:r>
              <a:rPr lang="id-ID" sz="1200" b="1" noProof="1">
                <a:solidFill>
                  <a:prstClr val="white"/>
                </a:solidFill>
              </a:rPr>
              <a:t>klim usaha kondusif</a:t>
            </a:r>
            <a:endParaRPr lang="en-AU" sz="1200" b="1" noProof="1">
              <a:solidFill>
                <a:prstClr val="white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403257" y="4197353"/>
            <a:ext cx="1267719" cy="58818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noProof="1">
                <a:solidFill>
                  <a:srgbClr val="70AD47"/>
                </a:solidFill>
              </a:rPr>
              <a:t>Jumlah UMKM baru</a:t>
            </a:r>
          </a:p>
          <a:p>
            <a:pPr algn="ctr"/>
            <a:r>
              <a:rPr lang="en-AU" sz="1200" noProof="1">
                <a:solidFill>
                  <a:srgbClr val="70AD47"/>
                </a:solidFill>
              </a:rPr>
              <a:t>Target : 2000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4732040" y="3731306"/>
            <a:ext cx="1390489" cy="41537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b="1" noProof="1">
                <a:solidFill>
                  <a:prstClr val="white"/>
                </a:solidFill>
              </a:rPr>
              <a:t>P</a:t>
            </a:r>
            <a:r>
              <a:rPr lang="id-ID" sz="1200" b="1" noProof="1">
                <a:solidFill>
                  <a:prstClr val="white"/>
                </a:solidFill>
              </a:rPr>
              <a:t>emasaran pariwisata</a:t>
            </a:r>
            <a:endParaRPr lang="en-AU" sz="1200" b="1" noProof="1">
              <a:solidFill>
                <a:prstClr val="white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4732040" y="4197353"/>
            <a:ext cx="1390489" cy="588186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noProof="1">
                <a:solidFill>
                  <a:srgbClr val="ED7D31"/>
                </a:solidFill>
              </a:rPr>
              <a:t>% peningkatan wisatawan</a:t>
            </a:r>
            <a:endParaRPr lang="en-AU" sz="1200" noProof="1">
              <a:solidFill>
                <a:srgbClr val="ED7D31"/>
              </a:solidFill>
            </a:endParaRPr>
          </a:p>
          <a:p>
            <a:pPr algn="ctr"/>
            <a:r>
              <a:rPr lang="en-AU" sz="1200" noProof="1">
                <a:solidFill>
                  <a:srgbClr val="ED7D31"/>
                </a:solidFill>
              </a:rPr>
              <a:t>Target : </a:t>
            </a:r>
            <a:r>
              <a:rPr lang="id-ID" sz="1200" noProof="1">
                <a:solidFill>
                  <a:srgbClr val="ED7D31"/>
                </a:solidFill>
              </a:rPr>
              <a:t>5%</a:t>
            </a:r>
            <a:endParaRPr lang="en-AU" sz="1200" noProof="1">
              <a:solidFill>
                <a:srgbClr val="ED7D3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169337" y="3734239"/>
            <a:ext cx="1250708" cy="415379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noProof="1">
                <a:solidFill>
                  <a:prstClr val="white"/>
                </a:solidFill>
              </a:rPr>
              <a:t>Layanan angkutan</a:t>
            </a:r>
            <a:endParaRPr lang="en-AU" sz="1200" b="1" noProof="1">
              <a:solidFill>
                <a:prstClr val="white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6169337" y="4200286"/>
            <a:ext cx="1250708" cy="588186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noProof="1">
                <a:solidFill>
                  <a:srgbClr val="44546A"/>
                </a:solidFill>
              </a:rPr>
              <a:t>% penumpang yang dilayani</a:t>
            </a:r>
          </a:p>
          <a:p>
            <a:pPr algn="ctr"/>
            <a:r>
              <a:rPr lang="id-ID" sz="1200" noProof="1">
                <a:solidFill>
                  <a:srgbClr val="44546A"/>
                </a:solidFill>
              </a:rPr>
              <a:t>Target : 90%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7466853" y="3731306"/>
            <a:ext cx="1617633" cy="415379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noProof="1">
                <a:solidFill>
                  <a:prstClr val="white"/>
                </a:solidFill>
              </a:rPr>
              <a:t>Kesehatan lingkungan hidup</a:t>
            </a:r>
            <a:endParaRPr lang="en-AU" sz="1200" b="1" noProof="1">
              <a:solidFill>
                <a:prstClr val="white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7466853" y="4197353"/>
            <a:ext cx="1617633" cy="58818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noProof="1">
                <a:solidFill>
                  <a:prstClr val="black">
                    <a:lumMod val="75000"/>
                    <a:lumOff val="25000"/>
                  </a:prstClr>
                </a:solidFill>
              </a:rPr>
              <a:t>% penumpang yang dilayani</a:t>
            </a:r>
          </a:p>
          <a:p>
            <a:pPr algn="ctr"/>
            <a:r>
              <a:rPr lang="id-ID" sz="1200" noProof="1">
                <a:solidFill>
                  <a:prstClr val="black">
                    <a:lumMod val="75000"/>
                    <a:lumOff val="25000"/>
                  </a:prstClr>
                </a:solidFill>
              </a:rPr>
              <a:t>Target : 90%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1659282" y="4863755"/>
            <a:ext cx="1556445" cy="829461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indent="-114300">
              <a:buFont typeface="+mj-lt"/>
              <a:buAutoNum type="arabicPeriod"/>
            </a:pPr>
            <a:r>
              <a:rPr lang="id-ID" sz="1200" noProof="1">
                <a:solidFill>
                  <a:prstClr val="white"/>
                </a:solidFill>
              </a:rPr>
              <a:t>Patroli keamanan</a:t>
            </a:r>
          </a:p>
          <a:p>
            <a:pPr marL="114300" indent="-114300">
              <a:buFont typeface="+mj-lt"/>
              <a:buAutoNum type="arabicPeriod"/>
            </a:pPr>
            <a:r>
              <a:rPr lang="id-ID" sz="1200" noProof="1">
                <a:solidFill>
                  <a:prstClr val="white"/>
                </a:solidFill>
              </a:rPr>
              <a:t>Sosialisasi pencegahan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3301333" y="4863755"/>
            <a:ext cx="1349579" cy="829461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indent="-114300">
              <a:buFont typeface="+mj-lt"/>
              <a:buAutoNum type="arabicPeriod"/>
            </a:pPr>
            <a:r>
              <a:rPr lang="id-ID" sz="1200" noProof="1">
                <a:solidFill>
                  <a:prstClr val="white"/>
                </a:solidFill>
              </a:rPr>
              <a:t>Pelatihan usaha baru</a:t>
            </a:r>
          </a:p>
          <a:p>
            <a:pPr marL="114300" indent="-114300">
              <a:buFont typeface="+mj-lt"/>
              <a:buAutoNum type="arabicPeriod"/>
            </a:pPr>
            <a:r>
              <a:rPr lang="id-ID" sz="1200" noProof="1">
                <a:solidFill>
                  <a:prstClr val="white"/>
                </a:solidFill>
              </a:rPr>
              <a:t>Bantuan koperasi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4736519" y="4863755"/>
            <a:ext cx="1465260" cy="82946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indent="-114300">
              <a:buFont typeface="+mj-lt"/>
              <a:buAutoNum type="arabicPeriod"/>
            </a:pPr>
            <a:r>
              <a:rPr lang="id-ID" sz="1200" noProof="1">
                <a:solidFill>
                  <a:prstClr val="white"/>
                </a:solidFill>
              </a:rPr>
              <a:t>Penyelenggaraan promosi</a:t>
            </a:r>
          </a:p>
          <a:p>
            <a:pPr marL="114300" indent="-114300">
              <a:buFont typeface="+mj-lt"/>
              <a:buAutoNum type="arabicPeriod"/>
            </a:pPr>
            <a:r>
              <a:rPr lang="id-ID" sz="1200" noProof="1">
                <a:solidFill>
                  <a:prstClr val="white"/>
                </a:solidFill>
              </a:rPr>
              <a:t>Penyelenggaran travel dialog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6287386" y="4863755"/>
            <a:ext cx="1359590" cy="829461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indent="-114300">
              <a:buFont typeface="+mj-lt"/>
              <a:buAutoNum type="arabicPeriod"/>
            </a:pPr>
            <a:r>
              <a:rPr lang="id-ID" sz="1200" noProof="1">
                <a:solidFill>
                  <a:prstClr val="white"/>
                </a:solidFill>
              </a:rPr>
              <a:t>Pemantauan angkutan jalan</a:t>
            </a:r>
          </a:p>
          <a:p>
            <a:pPr marL="114300" indent="-114300">
              <a:buFont typeface="+mj-lt"/>
              <a:buAutoNum type="arabicPeriod"/>
            </a:pPr>
            <a:r>
              <a:rPr lang="id-ID" sz="1200" noProof="1">
                <a:solidFill>
                  <a:prstClr val="white"/>
                </a:solidFill>
              </a:rPr>
              <a:t>Uji KIR Kendaraan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7732582" y="4863755"/>
            <a:ext cx="1351904" cy="829461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indent="-114300">
              <a:buFont typeface="+mj-lt"/>
              <a:buAutoNum type="arabicPeriod"/>
            </a:pPr>
            <a:r>
              <a:rPr lang="id-ID" sz="1200" noProof="1">
                <a:solidFill>
                  <a:prstClr val="white"/>
                </a:solidFill>
              </a:rPr>
              <a:t>Pengelolaan sampah</a:t>
            </a:r>
          </a:p>
          <a:p>
            <a:pPr marL="114300" indent="-114300">
              <a:buFont typeface="+mj-lt"/>
              <a:buAutoNum type="arabicPeriod"/>
            </a:pPr>
            <a:r>
              <a:rPr lang="id-ID" sz="1200" noProof="1">
                <a:solidFill>
                  <a:prstClr val="white"/>
                </a:solidFill>
              </a:rPr>
              <a:t>Sosialisasi hidup sehat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1659282" y="5781377"/>
            <a:ext cx="1556445" cy="467337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noProof="1">
                <a:solidFill>
                  <a:prstClr val="white"/>
                </a:solidFill>
              </a:rPr>
              <a:t>Sat Pol PP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3301333" y="5781377"/>
            <a:ext cx="1349579" cy="467337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noProof="1">
                <a:solidFill>
                  <a:prstClr val="white"/>
                </a:solidFill>
              </a:rPr>
              <a:t>Dinas Koperasi dan UKM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4736519" y="5781377"/>
            <a:ext cx="1465260" cy="46733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noProof="1">
                <a:solidFill>
                  <a:prstClr val="white"/>
                </a:solidFill>
              </a:rPr>
              <a:t>Dinas Pariwisata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6287386" y="5781377"/>
            <a:ext cx="1359590" cy="467337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noProof="1">
                <a:solidFill>
                  <a:prstClr val="white"/>
                </a:solidFill>
              </a:rPr>
              <a:t>Dinas Perhubungan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7732582" y="5781377"/>
            <a:ext cx="1351904" cy="467337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noProof="1">
                <a:solidFill>
                  <a:prstClr val="white"/>
                </a:solidFill>
              </a:rPr>
              <a:t>Dinas Lingkungan Hidup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1659282" y="6336875"/>
            <a:ext cx="1556445" cy="467337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noProof="1">
                <a:solidFill>
                  <a:prstClr val="white"/>
                </a:solidFill>
              </a:rPr>
              <a:t>Rp.4.000.000.000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3301333" y="6336875"/>
            <a:ext cx="1349579" cy="467337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noProof="1">
                <a:solidFill>
                  <a:prstClr val="white"/>
                </a:solidFill>
              </a:rPr>
              <a:t>Rp.2.000.000.000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4736519" y="6336875"/>
            <a:ext cx="1465260" cy="46733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noProof="1">
                <a:solidFill>
                  <a:prstClr val="white"/>
                </a:solidFill>
              </a:rPr>
              <a:t>Rp.3.000.000.000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6287386" y="6336875"/>
            <a:ext cx="1359590" cy="467337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noProof="1">
                <a:solidFill>
                  <a:prstClr val="white"/>
                </a:solidFill>
              </a:rPr>
              <a:t>Rp.1.500.000.000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7732582" y="6336875"/>
            <a:ext cx="1351904" cy="467337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noProof="1">
                <a:solidFill>
                  <a:prstClr val="white"/>
                </a:solidFill>
              </a:rPr>
              <a:t>Rp.900.000.000</a:t>
            </a:r>
          </a:p>
        </p:txBody>
      </p:sp>
      <p:sp>
        <p:nvSpPr>
          <p:cNvPr id="3" name="Rounded Rectangle 2"/>
          <p:cNvSpPr/>
          <p:nvPr/>
        </p:nvSpPr>
        <p:spPr>
          <a:xfrm rot="16200000">
            <a:off x="-273600" y="3272691"/>
            <a:ext cx="1175619" cy="420455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 follow result</a:t>
            </a:r>
          </a:p>
        </p:txBody>
      </p:sp>
      <p:sp>
        <p:nvSpPr>
          <p:cNvPr id="60" name="Rounded Rectangle 59"/>
          <p:cNvSpPr/>
          <p:nvPr/>
        </p:nvSpPr>
        <p:spPr>
          <a:xfrm rot="16200000">
            <a:off x="-330757" y="5393521"/>
            <a:ext cx="1289931" cy="420455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Money follow program</a:t>
            </a:r>
          </a:p>
        </p:txBody>
      </p:sp>
      <p:cxnSp>
        <p:nvCxnSpPr>
          <p:cNvPr id="6" name="Elbow Connector 5"/>
          <p:cNvCxnSpPr>
            <a:stCxn id="19" idx="1"/>
            <a:endCxn id="60" idx="1"/>
          </p:cNvCxnSpPr>
          <p:nvPr/>
        </p:nvCxnSpPr>
        <p:spPr>
          <a:xfrm rot="10800000">
            <a:off x="314210" y="6248715"/>
            <a:ext cx="318279" cy="299651"/>
          </a:xfrm>
          <a:prstGeom prst="bentConnector2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60" idx="3"/>
          </p:cNvCxnSpPr>
          <p:nvPr/>
        </p:nvCxnSpPr>
        <p:spPr>
          <a:xfrm rot="5400000" flipH="1" flipV="1">
            <a:off x="317817" y="4644593"/>
            <a:ext cx="310583" cy="317799"/>
          </a:xfrm>
          <a:prstGeom prst="bentConnector2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endCxn id="3" idx="1"/>
          </p:cNvCxnSpPr>
          <p:nvPr/>
        </p:nvCxnSpPr>
        <p:spPr>
          <a:xfrm rot="10800000">
            <a:off x="314211" y="4070728"/>
            <a:ext cx="308621" cy="198202"/>
          </a:xfrm>
          <a:prstGeom prst="bentConnector2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3" idx="3"/>
          </p:cNvCxnSpPr>
          <p:nvPr/>
        </p:nvCxnSpPr>
        <p:spPr>
          <a:xfrm rot="5400000" flipH="1" flipV="1">
            <a:off x="344107" y="2609366"/>
            <a:ext cx="255846" cy="315640"/>
          </a:xfrm>
          <a:prstGeom prst="bentConnector2">
            <a:avLst/>
          </a:prstGeom>
          <a:ln w="28575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4595349" y="3377153"/>
            <a:ext cx="1407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e-budgeting</a:t>
            </a:r>
          </a:p>
        </p:txBody>
      </p:sp>
    </p:spTree>
    <p:extLst>
      <p:ext uri="{BB962C8B-B14F-4D97-AF65-F5344CB8AC3E}">
        <p14:creationId xmlns:p14="http://schemas.microsoft.com/office/powerpoint/2010/main" val="6511030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55672"/>
          </a:xfrm>
        </p:spPr>
        <p:txBody>
          <a:bodyPr>
            <a:normAutofit fontScale="90000"/>
          </a:bodyPr>
          <a:lstStyle/>
          <a:p>
            <a:r>
              <a:rPr lang="id-ID" dirty="0"/>
              <a:t>PERJANJIAN KINERJA UU ASN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A1455A-1174-4134-A4F9-D4D5CAFC45C0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21</a:t>
            </a:fld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8" name="Content Placeholder 2"/>
          <p:cNvGraphicFramePr>
            <a:graphicFrameLocks/>
          </p:cNvGraphicFramePr>
          <p:nvPr>
            <p:extLst/>
          </p:nvPr>
        </p:nvGraphicFramePr>
        <p:xfrm>
          <a:off x="767886" y="1220161"/>
          <a:ext cx="7643812" cy="5145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31531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7" descr="City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5687615"/>
            <a:ext cx="9144000" cy="119575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2" dirty="0">
              <a:solidFill>
                <a:prstClr val="white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64047" y="3416342"/>
            <a:ext cx="113792" cy="2557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sz="1662" dirty="0">
              <a:solidFill>
                <a:prstClr val="black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608075" y="1693499"/>
            <a:ext cx="524255" cy="2557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sz="1662" dirty="0">
              <a:solidFill>
                <a:prstClr val="black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310881" y="2228180"/>
            <a:ext cx="727455" cy="25577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sz="1662" dirty="0">
              <a:solidFill>
                <a:prstClr val="black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140960" y="2855383"/>
            <a:ext cx="723392" cy="2557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sz="1662" dirty="0">
              <a:solidFill>
                <a:prstClr val="black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8310879" y="2855383"/>
            <a:ext cx="723392" cy="25577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sz="1662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2584938"/>
            <a:ext cx="9144000" cy="1758462"/>
          </a:xfrm>
          <a:prstGeom prst="rect">
            <a:avLst/>
          </a:prstGeom>
          <a:solidFill>
            <a:srgbClr val="BF4D00"/>
          </a:solidFill>
          <a:ln w="9525">
            <a:solidFill>
              <a:srgbClr val="D77C0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15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808" y="3124386"/>
            <a:ext cx="9100727" cy="546895"/>
          </a:xfrm>
          <a:prstGeom prst="rect">
            <a:avLst/>
          </a:prstGeom>
          <a:noFill/>
        </p:spPr>
        <p:txBody>
          <a:bodyPr wrap="none" lIns="84406" tIns="42203" rIns="84406" bIns="42203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3000" b="1" spc="46" dirty="0">
                <a:ln w="11430"/>
                <a:solidFill>
                  <a:prstClr val="whit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  <a:t>HUBUNGAN ANTARDOKUMEN PERENCANAAN</a:t>
            </a:r>
            <a:endParaRPr lang="en-US" sz="3000" b="1" spc="46" dirty="0">
              <a:ln w="11430"/>
              <a:solidFill>
                <a:prstClr val="white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0" name="Picture 8" descr="D:\Presidential Transition Team\091023 Sidang Kabient ke-1\garuda_pacasila.png"/>
          <p:cNvPicPr>
            <a:picLocks noChangeAspect="1" noChangeArrowheads="1"/>
          </p:cNvPicPr>
          <p:nvPr/>
        </p:nvPicPr>
        <p:blipFill>
          <a:blip r:embed="rId9">
            <a:lum bright="-20000" contrast="40000"/>
          </a:blip>
          <a:srcRect/>
          <a:stretch>
            <a:fillRect/>
          </a:stretch>
        </p:blipFill>
        <p:spPr bwMode="auto">
          <a:xfrm>
            <a:off x="4026860" y="679381"/>
            <a:ext cx="1043387" cy="1216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8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065095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" y="122238"/>
          <a:ext cx="8137527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86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86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86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86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481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6685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144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709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70681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TUJUAN</a:t>
                      </a:r>
                    </a:p>
                  </a:txBody>
                  <a:tcPr marL="91445" marR="91445" marT="45700" marB="45700"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SASARAN</a:t>
                      </a:r>
                    </a:p>
                  </a:txBody>
                  <a:tcPr marL="91445" marR="91445" marT="45700" marB="45700"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TARGET</a:t>
                      </a:r>
                    </a:p>
                  </a:txBody>
                  <a:tcPr marL="91445" marR="91445" marT="45700" marB="45700"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STRATEGI</a:t>
                      </a:r>
                    </a:p>
                  </a:txBody>
                  <a:tcPr marL="91445" marR="91445" marT="45700" marB="45700"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KET</a:t>
                      </a:r>
                    </a:p>
                  </a:txBody>
                  <a:tcPr marL="91445" marR="91445" marT="45700" marB="45700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URAIAN</a:t>
                      </a:r>
                    </a:p>
                  </a:txBody>
                  <a:tcPr marL="91445" marR="91445" marT="45700" marB="457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INDIKATOR</a:t>
                      </a:r>
                    </a:p>
                  </a:txBody>
                  <a:tcPr marL="91445" marR="91445" marT="45700" marB="457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TARGET</a:t>
                      </a:r>
                    </a:p>
                  </a:txBody>
                  <a:tcPr marL="91445" marR="91445" marT="45700" marB="457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URAIAN</a:t>
                      </a:r>
                    </a:p>
                  </a:txBody>
                  <a:tcPr marL="91445" marR="91445" marT="45700" marB="457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INDIKATOR</a:t>
                      </a:r>
                    </a:p>
                  </a:txBody>
                  <a:tcPr marL="91445" marR="91445" marT="45700" marB="457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45" marR="91445" marT="45700" marB="457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45" marR="91445" marT="45700" marB="457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45" marR="91445" marT="45700" marB="457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1445" marR="91445" marT="45700" marB="457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1445" marR="91445" marT="45700" marB="457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KEBIJAKAN</a:t>
                      </a:r>
                    </a:p>
                  </a:txBody>
                  <a:tcPr marL="91445" marR="91445" marT="45700" marB="457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PROGRAM</a:t>
                      </a:r>
                    </a:p>
                  </a:txBody>
                  <a:tcPr marL="91445" marR="91445" marT="45700" marB="457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00" marB="457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 bwMode="auto">
          <a:xfrm rot="19101539">
            <a:off x="-147638" y="180975"/>
            <a:ext cx="1347788" cy="300038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>
              <a:defRPr/>
            </a:pPr>
            <a:r>
              <a:rPr lang="en-US" dirty="0"/>
              <a:t>RENSTRA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2875" y="1738313"/>
          <a:ext cx="3733800" cy="1111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7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9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41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SASARAN</a:t>
                      </a:r>
                    </a:p>
                  </a:txBody>
                  <a:tcPr marT="45668" marB="45668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INDIKATOR</a:t>
                      </a:r>
                    </a:p>
                  </a:txBody>
                  <a:tcPr marT="45668" marB="45668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TARGET</a:t>
                      </a:r>
                    </a:p>
                  </a:txBody>
                  <a:tcPr marT="45668" marB="45668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68" marB="45668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68" marB="4566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68" marB="4566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68" marB="45668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68" marB="4566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68" marB="4566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 bwMode="auto">
          <a:xfrm rot="19313943">
            <a:off x="-152400" y="1763713"/>
            <a:ext cx="1130300" cy="3079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algn="ctr">
              <a:defRPr/>
            </a:pPr>
            <a:r>
              <a:rPr lang="en-US" dirty="0"/>
              <a:t>RKT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3513" y="4300538"/>
          <a:ext cx="3810000" cy="239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42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INDIKATOR DAN TOLOK</a:t>
                      </a:r>
                      <a:r>
                        <a:rPr lang="en-US" sz="1200" baseline="0" dirty="0">
                          <a:latin typeface="Arial" pitchFamily="34" charset="0"/>
                          <a:cs typeface="Arial" pitchFamily="34" charset="0"/>
                        </a:rPr>
                        <a:t> UKUR BELANJA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07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INDIKATOR</a:t>
                      </a:r>
                    </a:p>
                  </a:txBody>
                  <a:tcPr marT="45708" marB="45708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TOLOK UKUR KINERJA</a:t>
                      </a:r>
                    </a:p>
                  </a:txBody>
                  <a:tcPr marT="45708" marB="45708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ANGGARAN</a:t>
                      </a:r>
                    </a:p>
                  </a:txBody>
                  <a:tcPr marT="45708" marB="45708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079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CAPAIAN PROGRAM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42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MASUKAN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42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KELUARAN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42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HASIL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39700" y="3021013"/>
          <a:ext cx="3733800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SASARAN</a:t>
                      </a:r>
                    </a:p>
                  </a:txBody>
                  <a:tcPr marT="45733" marB="45733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INDIKATOR</a:t>
                      </a:r>
                    </a:p>
                  </a:txBody>
                  <a:tcPr marT="45733" marB="45733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TARGET</a:t>
                      </a:r>
                    </a:p>
                  </a:txBody>
                  <a:tcPr marT="45733" marB="45733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 bwMode="auto">
          <a:xfrm rot="19359529">
            <a:off x="-100013" y="2824163"/>
            <a:ext cx="1238251" cy="3810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</a:rPr>
              <a:t>PK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4114800" y="2578939"/>
          <a:ext cx="5105400" cy="1198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07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KINERJA UTAMA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INDIKATOR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PENJELASAN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SUMBER DATA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PENANGGUNG JAWAB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42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42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 bwMode="auto">
          <a:xfrm rot="19313943">
            <a:off x="3878263" y="2212226"/>
            <a:ext cx="1120775" cy="3619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algn="ctr">
              <a:defRPr/>
            </a:pPr>
            <a:r>
              <a:rPr lang="en-US" dirty="0"/>
              <a:t>IKU</a:t>
            </a:r>
          </a:p>
        </p:txBody>
      </p:sp>
      <p:cxnSp>
        <p:nvCxnSpPr>
          <p:cNvPr id="23" name="Straight Arrow Connector 22"/>
          <p:cNvCxnSpPr/>
          <p:nvPr/>
        </p:nvCxnSpPr>
        <p:spPr bwMode="auto">
          <a:xfrm flipH="1">
            <a:off x="762000" y="890588"/>
            <a:ext cx="2362200" cy="1497012"/>
          </a:xfrm>
          <a:prstGeom prst="straightConnector1">
            <a:avLst/>
          </a:prstGeom>
          <a:ln>
            <a:prstDash val="sysDash"/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 bwMode="auto">
          <a:xfrm flipH="1">
            <a:off x="1866900" y="890588"/>
            <a:ext cx="2209800" cy="1497012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 bwMode="auto">
          <a:xfrm flipH="1">
            <a:off x="3176588" y="890588"/>
            <a:ext cx="2057400" cy="1492250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 bwMode="auto">
          <a:xfrm>
            <a:off x="3124200" y="890588"/>
            <a:ext cx="1447800" cy="2462212"/>
          </a:xfrm>
          <a:prstGeom prst="straightConnector1">
            <a:avLst/>
          </a:prstGeom>
          <a:ln>
            <a:prstDash val="sysDash"/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 bwMode="auto">
          <a:xfrm>
            <a:off x="4076700" y="890588"/>
            <a:ext cx="1485900" cy="2462212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 bwMode="auto">
          <a:xfrm flipV="1">
            <a:off x="1127125" y="3352800"/>
            <a:ext cx="4435475" cy="3200400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 bwMode="auto">
          <a:xfrm flipV="1">
            <a:off x="838200" y="2387600"/>
            <a:ext cx="0" cy="1344613"/>
          </a:xfrm>
          <a:prstGeom prst="straightConnector1">
            <a:avLst/>
          </a:prstGeom>
          <a:ln>
            <a:prstDash val="sysDash"/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 bwMode="auto">
          <a:xfrm flipV="1">
            <a:off x="2019300" y="2382838"/>
            <a:ext cx="0" cy="1349375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 flipV="1">
            <a:off x="3176588" y="3581400"/>
            <a:ext cx="0" cy="1676400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 bwMode="auto">
          <a:xfrm rot="19359529">
            <a:off x="-60325" y="4086225"/>
            <a:ext cx="1238250" cy="3810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algn="ctr">
              <a:defRPr/>
            </a:pPr>
            <a:r>
              <a:rPr lang="en-US" dirty="0"/>
              <a:t>RKA</a:t>
            </a:r>
          </a:p>
        </p:txBody>
      </p:sp>
      <p:cxnSp>
        <p:nvCxnSpPr>
          <p:cNvPr id="50" name="Straight Arrow Connector 49"/>
          <p:cNvCxnSpPr/>
          <p:nvPr/>
        </p:nvCxnSpPr>
        <p:spPr bwMode="auto">
          <a:xfrm flipV="1">
            <a:off x="838200" y="3352800"/>
            <a:ext cx="3810000" cy="379413"/>
          </a:xfrm>
          <a:prstGeom prst="straightConnector1">
            <a:avLst/>
          </a:prstGeom>
          <a:ln>
            <a:prstDash val="sysDash"/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 bwMode="auto">
          <a:xfrm>
            <a:off x="950913" y="2382838"/>
            <a:ext cx="3697287" cy="969962"/>
          </a:xfrm>
          <a:prstGeom prst="straightConnector1">
            <a:avLst/>
          </a:prstGeom>
          <a:ln>
            <a:prstDash val="sysDash"/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 bwMode="auto">
          <a:xfrm flipV="1">
            <a:off x="2019300" y="3251200"/>
            <a:ext cx="3543300" cy="498475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 bwMode="auto">
          <a:xfrm>
            <a:off x="1943100" y="2387600"/>
            <a:ext cx="3619500" cy="863600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flipV="1">
            <a:off x="3176588" y="2387600"/>
            <a:ext cx="0" cy="1193800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 bwMode="auto">
          <a:xfrm>
            <a:off x="558800" y="1042988"/>
            <a:ext cx="4089400" cy="2309812"/>
          </a:xfrm>
          <a:prstGeom prst="straightConnector1">
            <a:avLst/>
          </a:prstGeom>
          <a:ln>
            <a:prstDash val="sysDash"/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 bwMode="auto">
          <a:xfrm>
            <a:off x="1371600" y="1042988"/>
            <a:ext cx="4191000" cy="2208212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Table 46"/>
          <p:cNvGraphicFramePr>
            <a:graphicFrameLocks noGrp="1"/>
          </p:cNvGraphicFramePr>
          <p:nvPr>
            <p:extLst/>
          </p:nvPr>
        </p:nvGraphicFramePr>
        <p:xfrm>
          <a:off x="4876801" y="3896912"/>
          <a:ext cx="4230913" cy="2286000"/>
        </p:xfrm>
        <a:graphic>
          <a:graphicData uri="http://schemas.openxmlformats.org/drawingml/2006/table">
            <a:tbl>
              <a:tblPr/>
              <a:tblGrid>
                <a:gridCol w="1189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2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92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44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58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PROGRAM/</a:t>
                      </a:r>
                    </a:p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KEGIATAN</a:t>
                      </a:r>
                    </a:p>
                  </a:txBody>
                  <a:tcPr marL="9052" marR="9052" marT="9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SASARAN PROGRAM/</a:t>
                      </a:r>
                    </a:p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KEGIATAN</a:t>
                      </a:r>
                    </a:p>
                  </a:txBody>
                  <a:tcPr marL="9052" marR="9052" marT="9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VOL</a:t>
                      </a:r>
                    </a:p>
                  </a:txBody>
                  <a:tcPr marL="9052" marR="9052" marT="9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LOKASI</a:t>
                      </a:r>
                    </a:p>
                  </a:txBody>
                  <a:tcPr marL="9052" marR="9052" marT="9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ANGGARAN</a:t>
                      </a:r>
                    </a:p>
                  </a:txBody>
                  <a:tcPr marL="9052" marR="9052" marT="9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068">
                <a:tc gridSpan="5">
                  <a:txBody>
                    <a:bodyPr/>
                    <a:lstStyle/>
                    <a:p>
                      <a:pPr algn="l" fontAlgn="b"/>
                      <a:r>
                        <a:rPr lang="nn-NO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PROGRAM</a:t>
                      </a:r>
                    </a:p>
                  </a:txBody>
                  <a:tcPr marL="9052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05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Kegiatan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A</a:t>
                      </a:r>
                    </a:p>
                    <a:p>
                      <a:pPr algn="l" fontAlgn="t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 marL="9052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Kegiatan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B</a:t>
                      </a:r>
                    </a:p>
                  </a:txBody>
                  <a:tcPr marL="9052" marR="9052" marT="905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 marL="9052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Kegiatan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C</a:t>
                      </a:r>
                    </a:p>
                  </a:txBody>
                  <a:tcPr marL="9052" marR="9052" marT="905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/>
                    </a:p>
                  </a:txBody>
                  <a:tcPr marL="9052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8" name="Rectangle 47"/>
          <p:cNvSpPr/>
          <p:nvPr/>
        </p:nvSpPr>
        <p:spPr bwMode="auto">
          <a:xfrm rot="2559245">
            <a:off x="8201247" y="3837027"/>
            <a:ext cx="1120775" cy="36195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</a:rPr>
              <a:t>RENJA</a:t>
            </a: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834571" y="3721327"/>
            <a:ext cx="4953000" cy="953293"/>
          </a:xfrm>
          <a:prstGeom prst="straightConnector1">
            <a:avLst/>
          </a:prstGeom>
          <a:ln>
            <a:prstDash val="sysDash"/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 bwMode="auto">
          <a:xfrm>
            <a:off x="4572000" y="3251200"/>
            <a:ext cx="1215571" cy="1552517"/>
          </a:xfrm>
          <a:prstGeom prst="straightConnector1">
            <a:avLst/>
          </a:prstGeom>
          <a:ln>
            <a:prstDash val="sysDash"/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 bwMode="auto">
          <a:xfrm flipH="1" flipV="1">
            <a:off x="5562600" y="3251200"/>
            <a:ext cx="1905000" cy="1854200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 bwMode="auto">
          <a:xfrm flipH="1">
            <a:off x="1866900" y="5105400"/>
            <a:ext cx="5600700" cy="990600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699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304800" y="381000"/>
          <a:ext cx="8305800" cy="5246070"/>
        </p:xfrm>
        <a:graphic>
          <a:graphicData uri="http://schemas.openxmlformats.org/drawingml/2006/table">
            <a:tbl>
              <a:tblPr/>
              <a:tblGrid>
                <a:gridCol w="1512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5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90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90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90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590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5902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359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TUJUAN</a:t>
                      </a:r>
                    </a:p>
                  </a:txBody>
                  <a:tcPr marL="6798" marR="6798" marT="67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INDIKATOR </a:t>
                      </a:r>
                    </a:p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TUJUAN</a:t>
                      </a:r>
                    </a:p>
                  </a:txBody>
                  <a:tcPr marL="6798" marR="6798" marT="67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SASARAN STRATEGIS</a:t>
                      </a:r>
                    </a:p>
                  </a:txBody>
                  <a:tcPr marL="6798" marR="6798" marT="67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INDIKATOR </a:t>
                      </a:r>
                    </a:p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SASARAN STRATEGIS</a:t>
                      </a:r>
                    </a:p>
                  </a:txBody>
                  <a:tcPr marL="6798" marR="6798" marT="67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SATUAN</a:t>
                      </a:r>
                    </a:p>
                  </a:txBody>
                  <a:tcPr marL="6798" marR="6798" marT="67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TARGET PER TAHUN</a:t>
                      </a:r>
                    </a:p>
                  </a:txBody>
                  <a:tcPr marL="6798" marR="6798" marT="67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9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6798" marR="6798" marT="67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6798" marR="6798" marT="67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6798" marR="6798" marT="67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6798" marR="6798" marT="67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6798" marR="6798" marT="67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952">
                <a:tc rowSpan="5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Terwujudnya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peningkatan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produksi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kualitas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nilai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tambah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produk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pertanian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98" marR="6798" marT="67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Jumlah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produksi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tanaman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pangan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b"/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98" marR="6798" marT="67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Meningkatkan produksi pertanian (tanaman pangan dan hortikultura)</a:t>
                      </a:r>
                    </a:p>
                  </a:txBody>
                  <a:tcPr marL="6798" marR="6798" marT="67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Jumlah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produksi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tanaman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pangan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98" marR="6798" marT="67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ton</a:t>
                      </a:r>
                    </a:p>
                  </a:txBody>
                  <a:tcPr marL="6798" marR="6798" marT="67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2.28</a:t>
                      </a:r>
                    </a:p>
                  </a:txBody>
                  <a:tcPr marL="6798" marR="6798" marT="67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2.32</a:t>
                      </a:r>
                    </a:p>
                  </a:txBody>
                  <a:tcPr marL="6798" marR="6798" marT="67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2.35</a:t>
                      </a:r>
                    </a:p>
                  </a:txBody>
                  <a:tcPr marL="6798" marR="6798" marT="67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2.39</a:t>
                      </a:r>
                    </a:p>
                  </a:txBody>
                  <a:tcPr marL="6798" marR="6798" marT="67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2.42</a:t>
                      </a:r>
                    </a:p>
                  </a:txBody>
                  <a:tcPr marL="6798" marR="6798" marT="67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9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Jumlah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produksi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hortikultura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98" marR="6798" marT="67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ton</a:t>
                      </a:r>
                    </a:p>
                  </a:txBody>
                  <a:tcPr marL="6798" marR="6798" marT="67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379.4</a:t>
                      </a:r>
                    </a:p>
                  </a:txBody>
                  <a:tcPr marL="6798" marR="6798" marT="67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383.2</a:t>
                      </a:r>
                    </a:p>
                  </a:txBody>
                  <a:tcPr marL="6798" marR="6798" marT="67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387</a:t>
                      </a:r>
                    </a:p>
                  </a:txBody>
                  <a:tcPr marL="6798" marR="6798" marT="67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390.9</a:t>
                      </a:r>
                    </a:p>
                  </a:txBody>
                  <a:tcPr marL="6798" marR="6798" marT="67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394.8</a:t>
                      </a:r>
                    </a:p>
                  </a:txBody>
                  <a:tcPr marL="6798" marR="6798" marT="67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9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Jumlah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produksi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hortikultura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98" marR="6798" marT="67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Meningkatkan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populasi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ternak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98" marR="6798" marT="67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Jumlah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populasi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ternak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98" marR="6798" marT="67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ekor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/animal unit)</a:t>
                      </a:r>
                    </a:p>
                  </a:txBody>
                  <a:tcPr marL="6798" marR="6798" marT="67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644.257</a:t>
                      </a:r>
                    </a:p>
                  </a:txBody>
                  <a:tcPr marL="6798" marR="6798" marT="67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671.634</a:t>
                      </a:r>
                    </a:p>
                  </a:txBody>
                  <a:tcPr marL="6798" marR="6798" marT="67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700.516</a:t>
                      </a:r>
                    </a:p>
                  </a:txBody>
                  <a:tcPr marL="6798" marR="6798" marT="67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730.989</a:t>
                      </a:r>
                    </a:p>
                  </a:txBody>
                  <a:tcPr marL="6798" marR="6798" marT="67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763.152</a:t>
                      </a:r>
                    </a:p>
                  </a:txBody>
                  <a:tcPr marL="6798" marR="6798" marT="67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8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Junlah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populasi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ternak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b"/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98" marR="6798" marT="67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Meningkatkan kualitas SDM dan kelembagaan petani</a:t>
                      </a:r>
                    </a:p>
                  </a:txBody>
                  <a:tcPr marL="6798" marR="6798" marT="67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Persentase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peningkatan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NTP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sektor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pertanian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tanaman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pangan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hortikultura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peternakan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98" marR="6798" marT="67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6798" marR="6798" marT="67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1,7</a:t>
                      </a:r>
                    </a:p>
                  </a:txBody>
                  <a:tcPr marL="6798" marR="6798" marT="67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1,7</a:t>
                      </a:r>
                    </a:p>
                  </a:txBody>
                  <a:tcPr marL="6798" marR="6798" marT="67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1,7</a:t>
                      </a:r>
                    </a:p>
                  </a:txBody>
                  <a:tcPr marL="6798" marR="6798" marT="67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1,7</a:t>
                      </a:r>
                    </a:p>
                  </a:txBody>
                  <a:tcPr marL="6798" marR="6798" marT="67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1,7</a:t>
                      </a:r>
                    </a:p>
                  </a:txBody>
                  <a:tcPr marL="6798" marR="6798" marT="67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9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Persentase</a:t>
                      </a:r>
                      <a:r>
                        <a:rPr lang="fi-FI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Peningkatan NTP yg memenuhi jaminan  mutu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98" marR="6798" marT="67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Meningkatkan nilai tambah produk pertanian</a:t>
                      </a:r>
                    </a:p>
                  </a:txBody>
                  <a:tcPr marL="6798" marR="6798" marT="67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Komoditas olahan memenuhi jaminan mutu</a:t>
                      </a:r>
                    </a:p>
                  </a:txBody>
                  <a:tcPr marL="6798" marR="6798" marT="67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komoditas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98" marR="6798" marT="67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798" marR="6798" marT="67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798" marR="6798" marT="67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798" marR="6798" marT="67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798" marR="6798" marT="67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798" marR="6798" marT="67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 bwMode="auto">
          <a:xfrm rot="19101539">
            <a:off x="-147638" y="180975"/>
            <a:ext cx="1347788" cy="300038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>
              <a:defRPr/>
            </a:pPr>
            <a:r>
              <a:rPr lang="en-US" dirty="0"/>
              <a:t>RENSTRA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17839" y="1691291"/>
          <a:ext cx="8543795" cy="2941808"/>
        </p:xfrm>
        <a:graphic>
          <a:graphicData uri="http://schemas.openxmlformats.org/drawingml/2006/table">
            <a:tbl>
              <a:tblPr/>
              <a:tblGrid>
                <a:gridCol w="3700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7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5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16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SASARAN STRATEGIS</a:t>
                      </a:r>
                    </a:p>
                  </a:txBody>
                  <a:tcPr marL="8082" marR="8082" marT="8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INDIKATOR KINERJA</a:t>
                      </a:r>
                    </a:p>
                  </a:txBody>
                  <a:tcPr marL="8082" marR="8082" marT="8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KETERANGAN</a:t>
                      </a:r>
                    </a:p>
                  </a:txBody>
                  <a:tcPr marL="8082" marR="8082" marT="8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6566">
                <a:tc rowSpan="2"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Meningkatkan produksi pertanian (tanaman pangan dan hortikultura)</a:t>
                      </a:r>
                    </a:p>
                  </a:txBody>
                  <a:tcPr marL="8082" marR="8082" marT="80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produksi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tanaman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pangan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5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produksi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hortikultura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85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Meningkatkan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populasi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ternak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Junlah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populasi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ternak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8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Meningkatkan kualitas SDM dan kelembagaan petani</a:t>
                      </a:r>
                    </a:p>
                  </a:txBody>
                  <a:tcPr marL="8082" marR="8082" marT="80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Persentase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peningkatan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NTP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sektor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pertanian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tanaman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pangan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hortikultura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peternakan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 bwMode="auto">
          <a:xfrm rot="19562426">
            <a:off x="-210031" y="1665441"/>
            <a:ext cx="1120775" cy="3619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</a:rPr>
              <a:t>IKU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28600" y="2542798"/>
          <a:ext cx="8533034" cy="3019802"/>
        </p:xfrm>
        <a:graphic>
          <a:graphicData uri="http://schemas.openxmlformats.org/drawingml/2006/table">
            <a:tbl>
              <a:tblPr/>
              <a:tblGrid>
                <a:gridCol w="3116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6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38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57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62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Sasaran</a:t>
                      </a:r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Strategis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552" marR="6552" marT="6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Indikator</a:t>
                      </a:r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Kinerja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552" marR="6552" marT="6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Satuan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552" marR="6552" marT="6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Target</a:t>
                      </a:r>
                    </a:p>
                  </a:txBody>
                  <a:tcPr marL="6552" marR="6552" marT="6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268">
                <a:tc rowSpan="2"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Meningkatkan produksi pertanian (tanaman pangan dan hortikultura)</a:t>
                      </a:r>
                    </a:p>
                  </a:txBody>
                  <a:tcPr marL="6552" marR="6552" marT="655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produksi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tanaman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pangan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2" marR="6552" marT="6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ton</a:t>
                      </a:r>
                    </a:p>
                  </a:txBody>
                  <a:tcPr marL="6552" marR="6552" marT="6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2.287</a:t>
                      </a:r>
                    </a:p>
                  </a:txBody>
                  <a:tcPr marL="6552" marR="6552" marT="6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2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 produksi hortikultura</a:t>
                      </a:r>
                    </a:p>
                  </a:txBody>
                  <a:tcPr marL="6552" marR="6552" marT="6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ton</a:t>
                      </a:r>
                    </a:p>
                  </a:txBody>
                  <a:tcPr marL="6552" marR="6552" marT="6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379.4</a:t>
                      </a:r>
                    </a:p>
                  </a:txBody>
                  <a:tcPr marL="6552" marR="6552" marT="6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26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Meningkatkan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populasi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ternak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2" marR="6552" marT="6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Junlah populasi ternak</a:t>
                      </a:r>
                    </a:p>
                  </a:txBody>
                  <a:tcPr marL="6552" marR="6552" marT="6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(ekor/animal unit)</a:t>
                      </a:r>
                    </a:p>
                  </a:txBody>
                  <a:tcPr marL="6552" marR="6552" marT="6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644.257</a:t>
                      </a:r>
                    </a:p>
                  </a:txBody>
                  <a:tcPr marL="6552" marR="6552" marT="6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53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Meningkatkan kualitas SDM dan kelembagaan petani</a:t>
                      </a:r>
                    </a:p>
                  </a:txBody>
                  <a:tcPr marL="6552" marR="6552" marT="6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Persentase peningkatan NTP sektor pertanian tanaman pangan, hortikultura, peternakan</a:t>
                      </a:r>
                    </a:p>
                  </a:txBody>
                  <a:tcPr marL="6552" marR="6552" marT="6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552" marR="6552" marT="6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6552" marR="6552" marT="6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26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Meningkatkan nilai tambah produk pertanian</a:t>
                      </a:r>
                    </a:p>
                  </a:txBody>
                  <a:tcPr marL="6552" marR="6552" marT="6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Komoditas olahan memenuhi jaminan mutu</a:t>
                      </a:r>
                    </a:p>
                  </a:txBody>
                  <a:tcPr marL="6552" marR="6552" marT="6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komoditas</a:t>
                      </a:r>
                    </a:p>
                  </a:txBody>
                  <a:tcPr marL="6552" marR="6552" marT="6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552" marR="6552" marT="6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 bwMode="auto">
          <a:xfrm rot="19313943">
            <a:off x="-152400" y="2539398"/>
            <a:ext cx="1130300" cy="3079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RKT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4876801" y="3439712"/>
          <a:ext cx="4230913" cy="2940860"/>
        </p:xfrm>
        <a:graphic>
          <a:graphicData uri="http://schemas.openxmlformats.org/drawingml/2006/table">
            <a:tbl>
              <a:tblPr/>
              <a:tblGrid>
                <a:gridCol w="1189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2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92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44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58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PROGRAM/</a:t>
                      </a:r>
                    </a:p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KEGIATAN</a:t>
                      </a:r>
                    </a:p>
                  </a:txBody>
                  <a:tcPr marL="9052" marR="9052" marT="9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SASARAN PROGRAM/</a:t>
                      </a:r>
                    </a:p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KEGIATAN</a:t>
                      </a:r>
                    </a:p>
                  </a:txBody>
                  <a:tcPr marL="9052" marR="9052" marT="9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VOL</a:t>
                      </a:r>
                    </a:p>
                  </a:txBody>
                  <a:tcPr marL="9052" marR="9052" marT="9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LOKASI</a:t>
                      </a:r>
                    </a:p>
                  </a:txBody>
                  <a:tcPr marL="9052" marR="9052" marT="9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ANGGARAN</a:t>
                      </a:r>
                    </a:p>
                  </a:txBody>
                  <a:tcPr marL="9052" marR="9052" marT="9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068">
                <a:tc gridSpan="5">
                  <a:txBody>
                    <a:bodyPr/>
                    <a:lstStyle/>
                    <a:p>
                      <a:pPr algn="l" fontAlgn="b"/>
                      <a:r>
                        <a:rPr lang="nn-NO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PROGRAM PENINGKATAN PENERAPAN TEKNOLOGI PERTANIAN</a:t>
                      </a:r>
                    </a:p>
                  </a:txBody>
                  <a:tcPr marL="9052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05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Penerapan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Teknologi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Budidaya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Kacang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Hijau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terwujudnya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budidaya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kacang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hijau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unggul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 marL="9052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Kab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 ABC</a:t>
                      </a:r>
                    </a:p>
                  </a:txBody>
                  <a:tcPr marL="9052" marR="9052" marT="905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052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Uji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Ketahanan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Varietas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Padi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terwujudnya varietas padi unggul</a:t>
                      </a:r>
                    </a:p>
                  </a:txBody>
                  <a:tcPr marL="9052" marR="9052" marT="905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/>
                    </a:p>
                  </a:txBody>
                  <a:tcPr marL="9052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Kab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 DEF</a:t>
                      </a:r>
                    </a:p>
                  </a:txBody>
                  <a:tcPr marL="9052" marR="9052" marT="905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052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Aplikasi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Teknologi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Budidaya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Padi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Skala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Luas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terlaksananya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budidaya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padi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unggul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/>
                    </a:p>
                  </a:txBody>
                  <a:tcPr marL="9052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Kab. GHI</a:t>
                      </a:r>
                    </a:p>
                  </a:txBody>
                  <a:tcPr marL="9052" marR="9052" marT="905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052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 bwMode="auto">
          <a:xfrm rot="2559245">
            <a:off x="8326770" y="3428835"/>
            <a:ext cx="976118" cy="36195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</a:rPr>
              <a:t>RENJA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215900" y="3491386"/>
          <a:ext cx="4508500" cy="2404110"/>
        </p:xfrm>
        <a:graphic>
          <a:graphicData uri="http://schemas.openxmlformats.org/drawingml/2006/table">
            <a:tbl>
              <a:tblPr/>
              <a:tblGrid>
                <a:gridCol w="2047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0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04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2571">
                <a:tc gridSpan="3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PROGRAM : </a:t>
                      </a:r>
                      <a:r>
                        <a:rPr lang="nn-N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PROGRAM PENINGKATAN PENERAPAN TEKNOLOGI PERTANIAN</a:t>
                      </a:r>
                    </a:p>
                    <a:p>
                      <a:pPr algn="l" fontAlgn="b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nn-N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766">
                <a:tc gridSpan="3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KEGIATAN : </a:t>
                      </a:r>
                      <a:r>
                        <a:rPr lang="en-US" sz="11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Uji</a:t>
                      </a:r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Ketahanan</a:t>
                      </a:r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Varietas</a:t>
                      </a:r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Padi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t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INDIKATOR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TOLAK UKUR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MASUKAN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Dana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Rp.100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KELUARAN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Varietas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Padi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Unggul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buah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HASIL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Produktivitas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per 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ton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KELOMPOK SASARAN KEGIATAN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Publik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RINCIAN BELANJA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BELANJA LANGSUNG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Rp.50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BELANJA TIDAK LANGSUNG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Rp.50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 bwMode="auto">
          <a:xfrm rot="19359529">
            <a:off x="-211052" y="3629476"/>
            <a:ext cx="832383" cy="507111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RKA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2057400" y="1383272"/>
            <a:ext cx="1676400" cy="926288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126891" y="1426310"/>
            <a:ext cx="1082909" cy="883250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4557486" y="1426310"/>
            <a:ext cx="928914" cy="868489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438400" y="1426310"/>
            <a:ext cx="2119086" cy="817253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2057400" y="1426310"/>
            <a:ext cx="1676400" cy="1736978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4510314" y="1398032"/>
            <a:ext cx="976086" cy="1878568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7072086" y="1323838"/>
            <a:ext cx="1261172" cy="1724162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1129555" y="3163288"/>
            <a:ext cx="927846" cy="628156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6553200" y="3048000"/>
            <a:ext cx="1780058" cy="64770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3200400" y="3163288"/>
            <a:ext cx="1357087" cy="1103912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228600" y="4560570"/>
          <a:ext cx="8686800" cy="2242185"/>
        </p:xfrm>
        <a:graphic>
          <a:graphicData uri="http://schemas.openxmlformats.org/drawingml/2006/table">
            <a:tbl>
              <a:tblPr/>
              <a:tblGrid>
                <a:gridCol w="2802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3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Sasaran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Strategis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Indikator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Kinerja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Satuan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Target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l" fontAlgn="t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Meningkatkan produksi pertanian (tanaman pangan dan hortikultura)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 produksi tanaman pangan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2.287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 produksi hortikultura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379.4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Meningkatkan populasi ternak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Junlah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populasi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ternak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ekor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/animal)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644.257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Meningkatkan kualitas SDM dan kelembagaan petani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Persentase peningkatan NTP sektor pertanian tanaman pangan, hortikultura, peternakan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Meningkatkan nilai tambah produk pertanian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Komoditas olahan memenuhi jaminan mutu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komoditas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 bwMode="auto">
          <a:xfrm rot="19359529">
            <a:off x="-55744" y="4507485"/>
            <a:ext cx="806284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algn="ctr">
              <a:defRPr/>
            </a:pPr>
            <a:r>
              <a:rPr lang="en-US" dirty="0"/>
              <a:t>PK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4256315" y="3276600"/>
            <a:ext cx="301171" cy="2029705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1371600" y="3048000"/>
            <a:ext cx="838201" cy="2045970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8333258" y="3048000"/>
            <a:ext cx="138671" cy="2258305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209800" y="3146016"/>
            <a:ext cx="3276600" cy="1191047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3733800" y="1426310"/>
            <a:ext cx="1752600" cy="2910753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2057401" y="2294799"/>
            <a:ext cx="3352799" cy="1996653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406900" y="4419600"/>
            <a:ext cx="4065029" cy="886705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717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128" y="7198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id-ID" sz="3200" dirty="0">
                <a:latin typeface="Trebuchet MS"/>
                <a:cs typeface="Trebuchet MS"/>
              </a:rPr>
              <a:t>PERMASALAHAN YANG SERING TIMBUL</a:t>
            </a:r>
          </a:p>
        </p:txBody>
      </p:sp>
      <p:grpSp>
        <p:nvGrpSpPr>
          <p:cNvPr id="87" name="Group 86"/>
          <p:cNvGrpSpPr/>
          <p:nvPr/>
        </p:nvGrpSpPr>
        <p:grpSpPr>
          <a:xfrm>
            <a:off x="256419" y="1499361"/>
            <a:ext cx="5967328" cy="5259333"/>
            <a:chOff x="1385972" y="1499361"/>
            <a:chExt cx="5967328" cy="5259333"/>
          </a:xfrm>
        </p:grpSpPr>
        <p:grpSp>
          <p:nvGrpSpPr>
            <p:cNvPr id="4" name="Group 3"/>
            <p:cNvGrpSpPr/>
            <p:nvPr/>
          </p:nvGrpSpPr>
          <p:grpSpPr>
            <a:xfrm>
              <a:off x="2958352" y="1499361"/>
              <a:ext cx="3227296" cy="909521"/>
              <a:chOff x="2958352" y="1499361"/>
              <a:chExt cx="3227296" cy="909521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2958352" y="1499361"/>
                <a:ext cx="3227296" cy="890104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dirty="0"/>
              </a:p>
            </p:txBody>
          </p:sp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29467" y="1571642"/>
                <a:ext cx="363655" cy="363655"/>
              </a:xfrm>
              <a:prstGeom prst="rect">
                <a:avLst/>
              </a:prstGeom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3444676" y="1885662"/>
                <a:ext cx="225465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id-ID" sz="1400" dirty="0">
                    <a:solidFill>
                      <a:schemeClr val="accent2">
                        <a:lumMod val="7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Sasaran Pembangunan</a:t>
                </a:r>
              </a:p>
              <a:p>
                <a:pPr algn="ctr"/>
                <a:r>
                  <a:rPr lang="id-ID" sz="1400" dirty="0">
                    <a:solidFill>
                      <a:schemeClr val="accent2">
                        <a:lumMod val="7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Nasional/Daerah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2621522" y="2389465"/>
              <a:ext cx="3876172" cy="344431"/>
              <a:chOff x="2621522" y="2389465"/>
              <a:chExt cx="3876172" cy="344431"/>
            </a:xfrm>
          </p:grpSpPr>
          <p:cxnSp>
            <p:nvCxnSpPr>
              <p:cNvPr id="9" name="Straight Arrow Connector 8"/>
              <p:cNvCxnSpPr>
                <a:stCxn id="5" idx="2"/>
                <a:endCxn id="15" idx="0"/>
              </p:cNvCxnSpPr>
              <p:nvPr/>
            </p:nvCxnSpPr>
            <p:spPr>
              <a:xfrm flipH="1">
                <a:off x="2621522" y="2389465"/>
                <a:ext cx="1950478" cy="318080"/>
              </a:xfrm>
              <a:prstGeom prst="straightConnector1">
                <a:avLst/>
              </a:prstGeom>
              <a:ln w="38100">
                <a:solidFill>
                  <a:schemeClr val="accent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>
                <a:stCxn id="5" idx="2"/>
                <a:endCxn id="16" idx="0"/>
              </p:cNvCxnSpPr>
              <p:nvPr/>
            </p:nvCxnSpPr>
            <p:spPr>
              <a:xfrm>
                <a:off x="4572000" y="2389465"/>
                <a:ext cx="0" cy="344431"/>
              </a:xfrm>
              <a:prstGeom prst="straightConnector1">
                <a:avLst/>
              </a:prstGeom>
              <a:ln w="38100">
                <a:solidFill>
                  <a:schemeClr val="accent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>
                <a:stCxn id="5" idx="2"/>
                <a:endCxn id="17" idx="0"/>
              </p:cNvCxnSpPr>
              <p:nvPr/>
            </p:nvCxnSpPr>
            <p:spPr>
              <a:xfrm>
                <a:off x="4572000" y="2389465"/>
                <a:ext cx="1925694" cy="314440"/>
              </a:xfrm>
              <a:prstGeom prst="straightConnector1">
                <a:avLst/>
              </a:prstGeom>
              <a:ln w="38100">
                <a:solidFill>
                  <a:schemeClr val="accent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/>
            <p:cNvGrpSpPr/>
            <p:nvPr/>
          </p:nvGrpSpPr>
          <p:grpSpPr>
            <a:xfrm>
              <a:off x="1926887" y="2703905"/>
              <a:ext cx="5290226" cy="1124176"/>
              <a:chOff x="1926887" y="2703905"/>
              <a:chExt cx="5290226" cy="1124176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5766357" y="3336426"/>
                <a:ext cx="1450756" cy="491655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pic>
            <p:nvPicPr>
              <p:cNvPr id="15" name="Picture 2" descr="http://energy.gov/sites/prod/files/styles/large/public/SEP_icon.gif?itok=OaPsXUfB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4692" y="2707545"/>
                <a:ext cx="673660" cy="6325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Picture 2" descr="http://energy.gov/sites/prod/files/styles/large/public/SEP_icon.gif?itok=OaPsXUfB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35170" y="2733896"/>
                <a:ext cx="673660" cy="6325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" name="Picture 2" descr="http://energy.gov/sites/prod/files/styles/large/public/SEP_icon.gif?itok=OaPsXUfB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60864" y="2703905"/>
                <a:ext cx="673660" cy="6325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8" name="Rectangle 17"/>
              <p:cNvSpPr/>
              <p:nvPr/>
            </p:nvSpPr>
            <p:spPr>
              <a:xfrm>
                <a:off x="3846622" y="3336426"/>
                <a:ext cx="1450756" cy="491655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926887" y="3336426"/>
                <a:ext cx="1450756" cy="491655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1385972" y="3820584"/>
              <a:ext cx="5967328" cy="997695"/>
              <a:chOff x="1385972" y="3820584"/>
              <a:chExt cx="5967328" cy="997695"/>
            </a:xfrm>
          </p:grpSpPr>
          <p:sp>
            <p:nvSpPr>
              <p:cNvPr id="23" name="Rounded Rectangle 22"/>
              <p:cNvSpPr/>
              <p:nvPr/>
            </p:nvSpPr>
            <p:spPr>
              <a:xfrm>
                <a:off x="1790700" y="3910506"/>
                <a:ext cx="5562600" cy="907773"/>
              </a:xfrm>
              <a:prstGeom prst="roundRect">
                <a:avLst/>
              </a:prstGeom>
              <a:solidFill>
                <a:srgbClr val="D64E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926887" y="4039987"/>
                <a:ext cx="1450756" cy="685297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6894" y="4098916"/>
                <a:ext cx="373065" cy="373794"/>
              </a:xfrm>
              <a:prstGeom prst="rect">
                <a:avLst/>
              </a:prstGeom>
            </p:spPr>
          </p:pic>
          <p:sp>
            <p:nvSpPr>
              <p:cNvPr id="26" name="TextBox 25"/>
              <p:cNvSpPr txBox="1"/>
              <p:nvPr/>
            </p:nvSpPr>
            <p:spPr>
              <a:xfrm>
                <a:off x="2399960" y="4054981"/>
                <a:ext cx="87767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id-ID" sz="1200" dirty="0">
                    <a:solidFill>
                      <a:srgbClr val="C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Sasaran</a:t>
                </a:r>
              </a:p>
              <a:p>
                <a:pPr algn="ctr"/>
                <a:r>
                  <a:rPr lang="id-ID" sz="1200" dirty="0">
                    <a:solidFill>
                      <a:srgbClr val="C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Strategis</a:t>
                </a:r>
              </a:p>
              <a:p>
                <a:pPr algn="ctr"/>
                <a:r>
                  <a:rPr lang="id-ID" sz="1200" dirty="0">
                    <a:solidFill>
                      <a:srgbClr val="C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/Result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3846621" y="4039987"/>
                <a:ext cx="1450756" cy="685297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pic>
            <p:nvPicPr>
              <p:cNvPr id="28" name="Picture 27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6628" y="4098916"/>
                <a:ext cx="373065" cy="373794"/>
              </a:xfrm>
              <a:prstGeom prst="rect">
                <a:avLst/>
              </a:prstGeom>
            </p:spPr>
          </p:pic>
          <p:sp>
            <p:nvSpPr>
              <p:cNvPr id="29" name="TextBox 28"/>
              <p:cNvSpPr txBox="1"/>
              <p:nvPr/>
            </p:nvSpPr>
            <p:spPr>
              <a:xfrm>
                <a:off x="4319694" y="4054981"/>
                <a:ext cx="87767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id-ID" sz="1200" dirty="0">
                    <a:solidFill>
                      <a:srgbClr val="C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Sasaran</a:t>
                </a:r>
              </a:p>
              <a:p>
                <a:pPr algn="ctr"/>
                <a:r>
                  <a:rPr lang="id-ID" sz="1200" dirty="0">
                    <a:solidFill>
                      <a:srgbClr val="C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Strategis</a:t>
                </a:r>
                <a:br>
                  <a:rPr lang="id-ID" sz="1200" dirty="0">
                    <a:solidFill>
                      <a:srgbClr val="C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</a:br>
                <a:r>
                  <a:rPr lang="id-ID" sz="1200" dirty="0">
                    <a:solidFill>
                      <a:srgbClr val="C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/Result</a:t>
                </a: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5766357" y="4039987"/>
                <a:ext cx="1450756" cy="685297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66364" y="4098916"/>
                <a:ext cx="373065" cy="373794"/>
              </a:xfrm>
              <a:prstGeom prst="rect">
                <a:avLst/>
              </a:prstGeom>
            </p:spPr>
          </p:pic>
          <p:sp>
            <p:nvSpPr>
              <p:cNvPr id="32" name="TextBox 31"/>
              <p:cNvSpPr txBox="1"/>
              <p:nvPr/>
            </p:nvSpPr>
            <p:spPr>
              <a:xfrm>
                <a:off x="6239429" y="4054981"/>
                <a:ext cx="87767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id-ID" sz="1200" dirty="0">
                    <a:solidFill>
                      <a:srgbClr val="C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Sasaran</a:t>
                </a:r>
              </a:p>
              <a:p>
                <a:pPr algn="ctr"/>
                <a:r>
                  <a:rPr lang="id-ID" sz="1200" dirty="0">
                    <a:solidFill>
                      <a:srgbClr val="C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Strategis</a:t>
                </a:r>
              </a:p>
              <a:p>
                <a:pPr algn="ctr"/>
                <a:r>
                  <a:rPr lang="id-ID" sz="1200" dirty="0">
                    <a:solidFill>
                      <a:srgbClr val="C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/Result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 rot="16200000">
                <a:off x="1162193" y="4189258"/>
                <a:ext cx="8168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>
                    <a:solidFill>
                      <a:srgbClr val="D64E4E"/>
                    </a:solidFill>
                  </a:rPr>
                  <a:t>GOALS</a:t>
                </a:r>
              </a:p>
            </p:txBody>
          </p:sp>
          <p:sp>
            <p:nvSpPr>
              <p:cNvPr id="34" name="Down Arrow 33"/>
              <p:cNvSpPr/>
              <p:nvPr/>
            </p:nvSpPr>
            <p:spPr>
              <a:xfrm>
                <a:off x="2347119" y="3820584"/>
                <a:ext cx="538356" cy="211906"/>
              </a:xfrm>
              <a:prstGeom prst="downArrow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35" name="Down Arrow 34"/>
              <p:cNvSpPr/>
              <p:nvPr/>
            </p:nvSpPr>
            <p:spPr>
              <a:xfrm>
                <a:off x="4327742" y="3820584"/>
                <a:ext cx="538356" cy="211906"/>
              </a:xfrm>
              <a:prstGeom prst="downArrow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36" name="Down Arrow 35"/>
              <p:cNvSpPr/>
              <p:nvPr/>
            </p:nvSpPr>
            <p:spPr>
              <a:xfrm>
                <a:off x="6259466" y="3820584"/>
                <a:ext cx="538356" cy="211906"/>
              </a:xfrm>
              <a:prstGeom prst="downArrow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1388361" y="4775448"/>
              <a:ext cx="5964938" cy="1983246"/>
              <a:chOff x="1388361" y="4582654"/>
              <a:chExt cx="5964938" cy="1983246"/>
            </a:xfrm>
          </p:grpSpPr>
          <p:sp>
            <p:nvSpPr>
              <p:cNvPr id="38" name="Rounded Rectangle 37"/>
              <p:cNvSpPr/>
              <p:nvPr/>
            </p:nvSpPr>
            <p:spPr>
              <a:xfrm>
                <a:off x="1790699" y="4698040"/>
                <a:ext cx="5562600" cy="1867860"/>
              </a:xfrm>
              <a:prstGeom prst="round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grpSp>
            <p:nvGrpSpPr>
              <p:cNvPr id="39" name="Group 38"/>
              <p:cNvGrpSpPr/>
              <p:nvPr/>
            </p:nvGrpSpPr>
            <p:grpSpPr>
              <a:xfrm>
                <a:off x="1926887" y="4839607"/>
                <a:ext cx="1450756" cy="1575293"/>
                <a:chOff x="1926887" y="4647583"/>
                <a:chExt cx="1450756" cy="1575293"/>
              </a:xfrm>
            </p:grpSpPr>
            <p:sp>
              <p:nvSpPr>
                <p:cNvPr id="64" name="Rectangle 63"/>
                <p:cNvSpPr/>
                <p:nvPr/>
              </p:nvSpPr>
              <p:spPr>
                <a:xfrm>
                  <a:off x="1926887" y="4647583"/>
                  <a:ext cx="1450756" cy="491655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 sz="14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65" name="Rectangle 64"/>
                <p:cNvSpPr/>
                <p:nvPr/>
              </p:nvSpPr>
              <p:spPr>
                <a:xfrm>
                  <a:off x="1926887" y="5189402"/>
                  <a:ext cx="1450756" cy="491655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 sz="14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1926887" y="5731221"/>
                  <a:ext cx="1450756" cy="491655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 sz="14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pic>
              <p:nvPicPr>
                <p:cNvPr id="67" name="Picture 66"/>
                <p:cNvPicPr>
                  <a:picLocks noChangeAspect="1"/>
                </p:cNvPicPr>
                <p:nvPr/>
              </p:nvPicPr>
              <p:blipFill>
                <a:blip r:embed="rId6" cstate="print">
                  <a:duotone>
                    <a:schemeClr val="accent5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69951" y="4752862"/>
                  <a:ext cx="286949" cy="286949"/>
                </a:xfrm>
                <a:prstGeom prst="rect">
                  <a:avLst/>
                </a:prstGeom>
              </p:spPr>
            </p:pic>
            <p:pic>
              <p:nvPicPr>
                <p:cNvPr id="68" name="Picture 67"/>
                <p:cNvPicPr>
                  <a:picLocks noChangeAspect="1"/>
                </p:cNvPicPr>
                <p:nvPr/>
              </p:nvPicPr>
              <p:blipFill>
                <a:blip r:embed="rId6" cstate="print">
                  <a:duotone>
                    <a:schemeClr val="accent5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69950" y="5291754"/>
                  <a:ext cx="286949" cy="286949"/>
                </a:xfrm>
                <a:prstGeom prst="rect">
                  <a:avLst/>
                </a:prstGeom>
              </p:spPr>
            </p:pic>
            <p:pic>
              <p:nvPicPr>
                <p:cNvPr id="69" name="Picture 2" descr="https://d30y9cdsu7xlg0.cloudfront.net/png/136243-200.png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duotone>
                    <a:schemeClr val="accent6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01156" y="5743755"/>
                  <a:ext cx="466585" cy="46658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70" name="TextBox 69"/>
                <p:cNvSpPr txBox="1"/>
                <p:nvPr/>
              </p:nvSpPr>
              <p:spPr>
                <a:xfrm>
                  <a:off x="2419996" y="4754910"/>
                  <a:ext cx="83760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id-ID" sz="1200" dirty="0">
                      <a:solidFill>
                        <a:schemeClr val="accent5">
                          <a:lumMod val="50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Program</a:t>
                  </a:r>
                </a:p>
              </p:txBody>
            </p:sp>
            <p:sp>
              <p:nvSpPr>
                <p:cNvPr id="71" name="TextBox 70"/>
                <p:cNvSpPr txBox="1"/>
                <p:nvPr/>
              </p:nvSpPr>
              <p:spPr>
                <a:xfrm>
                  <a:off x="2408456" y="5271827"/>
                  <a:ext cx="860685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id-ID" sz="1200" dirty="0">
                      <a:solidFill>
                        <a:schemeClr val="accent5">
                          <a:lumMod val="50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Kegiatan</a:t>
                  </a:r>
                </a:p>
              </p:txBody>
            </p:sp>
            <p:sp>
              <p:nvSpPr>
                <p:cNvPr id="72" name="TextBox 71"/>
                <p:cNvSpPr txBox="1"/>
                <p:nvPr/>
              </p:nvSpPr>
              <p:spPr>
                <a:xfrm>
                  <a:off x="2366617" y="5838547"/>
                  <a:ext cx="927370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id-ID" sz="1200" dirty="0">
                      <a:solidFill>
                        <a:schemeClr val="accent6">
                          <a:lumMod val="50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Anggaran</a:t>
                  </a:r>
                </a:p>
              </p:txBody>
            </p:sp>
          </p:grpSp>
          <p:grpSp>
            <p:nvGrpSpPr>
              <p:cNvPr id="40" name="Group 39"/>
              <p:cNvGrpSpPr/>
              <p:nvPr/>
            </p:nvGrpSpPr>
            <p:grpSpPr>
              <a:xfrm>
                <a:off x="3859212" y="4839607"/>
                <a:ext cx="1450756" cy="1575293"/>
                <a:chOff x="1926887" y="4647583"/>
                <a:chExt cx="1450756" cy="1575293"/>
              </a:xfrm>
            </p:grpSpPr>
            <p:sp>
              <p:nvSpPr>
                <p:cNvPr id="55" name="Rectangle 54"/>
                <p:cNvSpPr/>
                <p:nvPr/>
              </p:nvSpPr>
              <p:spPr>
                <a:xfrm>
                  <a:off x="1926887" y="4647583"/>
                  <a:ext cx="1450756" cy="491655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 sz="14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56" name="Rectangle 55"/>
                <p:cNvSpPr/>
                <p:nvPr/>
              </p:nvSpPr>
              <p:spPr>
                <a:xfrm>
                  <a:off x="1926887" y="5189402"/>
                  <a:ext cx="1450756" cy="491655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 sz="14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>
                  <a:off x="1926887" y="5731221"/>
                  <a:ext cx="1450756" cy="491655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 sz="14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pic>
              <p:nvPicPr>
                <p:cNvPr id="58" name="Picture 57"/>
                <p:cNvPicPr>
                  <a:picLocks noChangeAspect="1"/>
                </p:cNvPicPr>
                <p:nvPr/>
              </p:nvPicPr>
              <p:blipFill>
                <a:blip r:embed="rId6" cstate="print">
                  <a:duotone>
                    <a:schemeClr val="accent5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69951" y="4752862"/>
                  <a:ext cx="286949" cy="286949"/>
                </a:xfrm>
                <a:prstGeom prst="rect">
                  <a:avLst/>
                </a:prstGeom>
              </p:spPr>
            </p:pic>
            <p:pic>
              <p:nvPicPr>
                <p:cNvPr id="59" name="Picture 58"/>
                <p:cNvPicPr>
                  <a:picLocks noChangeAspect="1"/>
                </p:cNvPicPr>
                <p:nvPr/>
              </p:nvPicPr>
              <p:blipFill>
                <a:blip r:embed="rId6" cstate="print">
                  <a:duotone>
                    <a:schemeClr val="accent5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69950" y="5291754"/>
                  <a:ext cx="286949" cy="286949"/>
                </a:xfrm>
                <a:prstGeom prst="rect">
                  <a:avLst/>
                </a:prstGeom>
              </p:spPr>
            </p:pic>
            <p:pic>
              <p:nvPicPr>
                <p:cNvPr id="60" name="Picture 2" descr="https://d30y9cdsu7xlg0.cloudfront.net/png/136243-200.png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duotone>
                    <a:schemeClr val="accent6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01156" y="5743755"/>
                  <a:ext cx="466585" cy="46658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61" name="TextBox 60"/>
                <p:cNvSpPr txBox="1"/>
                <p:nvPr/>
              </p:nvSpPr>
              <p:spPr>
                <a:xfrm>
                  <a:off x="2419996" y="4754910"/>
                  <a:ext cx="83760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id-ID" sz="1200" dirty="0">
                      <a:solidFill>
                        <a:schemeClr val="accent5">
                          <a:lumMod val="50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Program</a:t>
                  </a: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2408456" y="5271827"/>
                  <a:ext cx="860685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id-ID" sz="1200" dirty="0">
                      <a:solidFill>
                        <a:schemeClr val="accent5">
                          <a:lumMod val="50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Kegiatan</a:t>
                  </a:r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>
                  <a:off x="2366617" y="5838547"/>
                  <a:ext cx="927370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id-ID" sz="1200" dirty="0">
                      <a:solidFill>
                        <a:schemeClr val="accent6">
                          <a:lumMod val="50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Anggaran</a:t>
                  </a:r>
                </a:p>
              </p:txBody>
            </p:sp>
          </p:grpSp>
          <p:grpSp>
            <p:nvGrpSpPr>
              <p:cNvPr id="41" name="Group 40"/>
              <p:cNvGrpSpPr/>
              <p:nvPr/>
            </p:nvGrpSpPr>
            <p:grpSpPr>
              <a:xfrm>
                <a:off x="5766357" y="4839607"/>
                <a:ext cx="1450756" cy="1575293"/>
                <a:chOff x="1926887" y="4647583"/>
                <a:chExt cx="1450756" cy="1575293"/>
              </a:xfrm>
            </p:grpSpPr>
            <p:sp>
              <p:nvSpPr>
                <p:cNvPr id="46" name="Rectangle 45"/>
                <p:cNvSpPr/>
                <p:nvPr/>
              </p:nvSpPr>
              <p:spPr>
                <a:xfrm>
                  <a:off x="1926887" y="4647583"/>
                  <a:ext cx="1450756" cy="491655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 sz="14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47" name="Rectangle 46"/>
                <p:cNvSpPr/>
                <p:nvPr/>
              </p:nvSpPr>
              <p:spPr>
                <a:xfrm>
                  <a:off x="1926887" y="5189402"/>
                  <a:ext cx="1450756" cy="491655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 sz="14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>
                  <a:off x="1926887" y="5731221"/>
                  <a:ext cx="1450756" cy="491655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 sz="14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pic>
              <p:nvPicPr>
                <p:cNvPr id="49" name="Picture 48"/>
                <p:cNvPicPr>
                  <a:picLocks noChangeAspect="1"/>
                </p:cNvPicPr>
                <p:nvPr/>
              </p:nvPicPr>
              <p:blipFill>
                <a:blip r:embed="rId6" cstate="print">
                  <a:duotone>
                    <a:schemeClr val="accent5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69951" y="4752862"/>
                  <a:ext cx="286949" cy="286949"/>
                </a:xfrm>
                <a:prstGeom prst="rect">
                  <a:avLst/>
                </a:prstGeom>
              </p:spPr>
            </p:pic>
            <p:pic>
              <p:nvPicPr>
                <p:cNvPr id="50" name="Picture 49"/>
                <p:cNvPicPr>
                  <a:picLocks noChangeAspect="1"/>
                </p:cNvPicPr>
                <p:nvPr/>
              </p:nvPicPr>
              <p:blipFill>
                <a:blip r:embed="rId6" cstate="print">
                  <a:duotone>
                    <a:schemeClr val="accent5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69950" y="5291754"/>
                  <a:ext cx="286949" cy="286949"/>
                </a:xfrm>
                <a:prstGeom prst="rect">
                  <a:avLst/>
                </a:prstGeom>
              </p:spPr>
            </p:pic>
            <p:pic>
              <p:nvPicPr>
                <p:cNvPr id="51" name="Picture 2" descr="https://d30y9cdsu7xlg0.cloudfront.net/png/136243-200.png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duotone>
                    <a:schemeClr val="accent6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01156" y="5743755"/>
                  <a:ext cx="466585" cy="46658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52" name="TextBox 51"/>
                <p:cNvSpPr txBox="1"/>
                <p:nvPr/>
              </p:nvSpPr>
              <p:spPr>
                <a:xfrm>
                  <a:off x="2419996" y="4754910"/>
                  <a:ext cx="83760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id-ID" sz="1200" dirty="0">
                      <a:solidFill>
                        <a:schemeClr val="accent5">
                          <a:lumMod val="50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Program</a:t>
                  </a:r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2408456" y="5271827"/>
                  <a:ext cx="860685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id-ID" sz="1200" dirty="0">
                      <a:solidFill>
                        <a:schemeClr val="accent5">
                          <a:lumMod val="50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Kegiatan</a:t>
                  </a: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2366617" y="5838547"/>
                  <a:ext cx="927370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id-ID" sz="1200" dirty="0">
                      <a:solidFill>
                        <a:schemeClr val="accent6">
                          <a:lumMod val="50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Anggaran</a:t>
                  </a:r>
                </a:p>
              </p:txBody>
            </p:sp>
          </p:grpSp>
          <p:sp>
            <p:nvSpPr>
              <p:cNvPr id="42" name="TextBox 41"/>
              <p:cNvSpPr txBox="1"/>
              <p:nvPr/>
            </p:nvSpPr>
            <p:spPr>
              <a:xfrm rot="16200000">
                <a:off x="1060963" y="5455614"/>
                <a:ext cx="10241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>
                    <a:solidFill>
                      <a:schemeClr val="accent1">
                        <a:lumMod val="50000"/>
                      </a:schemeClr>
                    </a:solidFill>
                  </a:rPr>
                  <a:t>ACTIVITY</a:t>
                </a:r>
              </a:p>
            </p:txBody>
          </p:sp>
          <p:sp>
            <p:nvSpPr>
              <p:cNvPr id="43" name="Down Arrow 42"/>
              <p:cNvSpPr/>
              <p:nvPr/>
            </p:nvSpPr>
            <p:spPr>
              <a:xfrm>
                <a:off x="2383087" y="4582654"/>
                <a:ext cx="538356" cy="256950"/>
              </a:xfrm>
              <a:prstGeom prst="downArrow">
                <a:avLst/>
              </a:prstGeom>
              <a:solidFill>
                <a:srgbClr val="D64E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44" name="Down Arrow 43"/>
              <p:cNvSpPr/>
              <p:nvPr/>
            </p:nvSpPr>
            <p:spPr>
              <a:xfrm>
                <a:off x="4315412" y="4582654"/>
                <a:ext cx="538356" cy="256950"/>
              </a:xfrm>
              <a:prstGeom prst="downArrow">
                <a:avLst/>
              </a:prstGeom>
              <a:solidFill>
                <a:srgbClr val="D64E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45" name="Down Arrow 44"/>
              <p:cNvSpPr/>
              <p:nvPr/>
            </p:nvSpPr>
            <p:spPr>
              <a:xfrm>
                <a:off x="6247136" y="4582654"/>
                <a:ext cx="538356" cy="256950"/>
              </a:xfrm>
              <a:prstGeom prst="downArrow">
                <a:avLst/>
              </a:prstGeom>
              <a:solidFill>
                <a:srgbClr val="D64E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5109876" y="1522878"/>
            <a:ext cx="3887689" cy="4822260"/>
            <a:chOff x="5109876" y="1522878"/>
            <a:chExt cx="3887689" cy="4822260"/>
          </a:xfrm>
        </p:grpSpPr>
        <p:sp>
          <p:nvSpPr>
            <p:cNvPr id="85" name="TextBox 84"/>
            <p:cNvSpPr txBox="1"/>
            <p:nvPr/>
          </p:nvSpPr>
          <p:spPr>
            <a:xfrm>
              <a:off x="7352596" y="4472710"/>
              <a:ext cx="162903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Tidak ada</a:t>
              </a:r>
            </a:p>
            <a:p>
              <a:r>
                <a:rPr lang="id-ID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Keterkaitan antara</a:t>
              </a:r>
            </a:p>
            <a:p>
              <a:r>
                <a:rPr lang="id-ID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Program/Kegiatan</a:t>
              </a:r>
            </a:p>
            <a:p>
              <a:r>
                <a:rPr lang="id-ID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dengan Sasaran </a:t>
              </a:r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6558937" y="2020132"/>
              <a:ext cx="2438628" cy="1093634"/>
            </a:xfrm>
            <a:prstGeom prst="round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7051198" y="2064626"/>
              <a:ext cx="19463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Tujuan/sasaran</a:t>
              </a:r>
            </a:p>
            <a:p>
              <a:r>
                <a:rPr lang="id-ID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tidak orientasi hasil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7086748" y="2590546"/>
              <a:ext cx="151682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Ukuran kinerja</a:t>
              </a:r>
            </a:p>
            <a:p>
              <a:r>
                <a:rPr lang="id-ID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tidak jelas</a:t>
              </a:r>
            </a:p>
          </p:txBody>
        </p:sp>
        <p:sp>
          <p:nvSpPr>
            <p:cNvPr id="88" name="Oval 87"/>
            <p:cNvSpPr/>
            <p:nvPr/>
          </p:nvSpPr>
          <p:spPr>
            <a:xfrm>
              <a:off x="6697892" y="2151902"/>
              <a:ext cx="344627" cy="34462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/>
                <a:t>1</a:t>
              </a:r>
            </a:p>
          </p:txBody>
        </p:sp>
        <p:sp>
          <p:nvSpPr>
            <p:cNvPr id="89" name="Oval 88"/>
            <p:cNvSpPr/>
            <p:nvPr/>
          </p:nvSpPr>
          <p:spPr>
            <a:xfrm>
              <a:off x="6697892" y="2664881"/>
              <a:ext cx="344627" cy="34462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/>
                <a:t>2</a:t>
              </a:r>
            </a:p>
          </p:txBody>
        </p:sp>
        <p:sp>
          <p:nvSpPr>
            <p:cNvPr id="90" name="Oval 89"/>
            <p:cNvSpPr/>
            <p:nvPr/>
          </p:nvSpPr>
          <p:spPr>
            <a:xfrm>
              <a:off x="7000344" y="4725284"/>
              <a:ext cx="344627" cy="34462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/>
                <a:t>3</a:t>
              </a:r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>
              <a:off x="5109876" y="2151902"/>
              <a:ext cx="1405379" cy="310118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 flipV="1">
              <a:off x="6273006" y="3189485"/>
              <a:ext cx="394053" cy="1049523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08" name="Rounded Rectangle 107"/>
            <p:cNvSpPr/>
            <p:nvPr/>
          </p:nvSpPr>
          <p:spPr>
            <a:xfrm>
              <a:off x="6953326" y="4340422"/>
              <a:ext cx="2044239" cy="2004716"/>
            </a:xfrm>
            <a:prstGeom prst="round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112" name="Group 111"/>
            <p:cNvGrpSpPr/>
            <p:nvPr/>
          </p:nvGrpSpPr>
          <p:grpSpPr>
            <a:xfrm>
              <a:off x="6292056" y="4483294"/>
              <a:ext cx="574036" cy="1356227"/>
              <a:chOff x="7253609" y="5231837"/>
              <a:chExt cx="574036" cy="937236"/>
            </a:xfrm>
          </p:grpSpPr>
          <p:cxnSp>
            <p:nvCxnSpPr>
              <p:cNvPr id="113" name="Elbow Connector 112"/>
              <p:cNvCxnSpPr/>
              <p:nvPr/>
            </p:nvCxnSpPr>
            <p:spPr>
              <a:xfrm rot="16200000" flipH="1">
                <a:off x="6789603" y="5695843"/>
                <a:ext cx="937236" cy="9223"/>
              </a:xfrm>
              <a:prstGeom prst="bentConnector4">
                <a:avLst>
                  <a:gd name="adj1" fmla="val 299"/>
                  <a:gd name="adj2" fmla="val 4747349"/>
                </a:avLst>
              </a:prstGeom>
              <a:ln w="38100">
                <a:solidFill>
                  <a:schemeClr val="accent2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7675245" y="5510622"/>
                <a:ext cx="152400" cy="0"/>
              </a:xfrm>
              <a:prstGeom prst="line">
                <a:avLst/>
              </a:prstGeom>
              <a:ln w="38100">
                <a:solidFill>
                  <a:schemeClr val="accent2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5" name="TextBox 114"/>
            <p:cNvSpPr txBox="1"/>
            <p:nvPr/>
          </p:nvSpPr>
          <p:spPr>
            <a:xfrm>
              <a:off x="6919853" y="1522878"/>
              <a:ext cx="17411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200" b="1" dirty="0">
                  <a:solidFill>
                    <a:schemeClr val="accent2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Tidak jelas hasil</a:t>
              </a:r>
            </a:p>
            <a:p>
              <a:pPr algn="ctr"/>
              <a:r>
                <a:rPr lang="id-ID" sz="1200" b="1" dirty="0">
                  <a:solidFill>
                    <a:schemeClr val="accent2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yang akan dicapai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7329064" y="3843844"/>
              <a:ext cx="12698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200" b="1" dirty="0">
                  <a:solidFill>
                    <a:schemeClr val="accent2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Tidak efektif</a:t>
              </a:r>
              <a:br>
                <a:rPr lang="id-ID" sz="1200" b="1" dirty="0">
                  <a:solidFill>
                    <a:schemeClr val="accent2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lang="id-ID" sz="1200" b="1" dirty="0">
                  <a:solidFill>
                    <a:schemeClr val="accent2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dan efisien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7383111" y="5297576"/>
              <a:ext cx="146238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Rincian kegiatan</a:t>
              </a:r>
            </a:p>
            <a:p>
              <a:r>
                <a:rPr lang="id-ID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tidak sesuai </a:t>
              </a:r>
            </a:p>
            <a:p>
              <a:r>
                <a:rPr lang="id-ID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dengan maksud</a:t>
              </a:r>
            </a:p>
            <a:p>
              <a:r>
                <a:rPr lang="id-ID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kegiatan</a:t>
              </a:r>
            </a:p>
          </p:txBody>
        </p:sp>
        <p:sp>
          <p:nvSpPr>
            <p:cNvPr id="94" name="Oval 93"/>
            <p:cNvSpPr/>
            <p:nvPr/>
          </p:nvSpPr>
          <p:spPr>
            <a:xfrm>
              <a:off x="7030859" y="5550150"/>
              <a:ext cx="344627" cy="34462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/>
                <a:t>4</a:t>
              </a:r>
            </a:p>
          </p:txBody>
        </p:sp>
      </p:grpSp>
      <p:sp>
        <p:nvSpPr>
          <p:cNvPr id="95" name="TextBox 94"/>
          <p:cNvSpPr txBox="1"/>
          <p:nvPr/>
        </p:nvSpPr>
        <p:spPr>
          <a:xfrm>
            <a:off x="824802" y="3320793"/>
            <a:ext cx="14507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000" dirty="0">
                <a:solidFill>
                  <a:srgbClr val="5B9BD5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Instansi Pemerintah / SKPD/OPD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2727411" y="3314303"/>
            <a:ext cx="14507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000" dirty="0">
                <a:solidFill>
                  <a:srgbClr val="5B9BD5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Instansi Pemerintah / SKPD/OPD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630020" y="3307813"/>
            <a:ext cx="14507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000" dirty="0">
                <a:solidFill>
                  <a:srgbClr val="5B9BD5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Instansi Pemerintah / SKPD/OPD</a:t>
            </a:r>
          </a:p>
        </p:txBody>
      </p:sp>
      <p:pic>
        <p:nvPicPr>
          <p:cNvPr id="99" name="Picture 13" descr="AG00050_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756" y="2126584"/>
            <a:ext cx="904269" cy="472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605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64887" y="274638"/>
            <a:ext cx="8229600" cy="755672"/>
          </a:xfrm>
        </p:spPr>
        <p:txBody>
          <a:bodyPr/>
          <a:lstStyle/>
          <a:p>
            <a:pPr algn="l"/>
            <a:r>
              <a:rPr lang="id-ID" sz="2800" b="1" dirty="0">
                <a:latin typeface="Trebuchet MS"/>
                <a:cs typeface="Trebuchet MS"/>
              </a:rPr>
              <a:t>PERENCANAAN KINERJA</a:t>
            </a:r>
          </a:p>
        </p:txBody>
      </p:sp>
      <p:sp>
        <p:nvSpPr>
          <p:cNvPr id="7" name="Down Arrow Callout 6"/>
          <p:cNvSpPr/>
          <p:nvPr/>
        </p:nvSpPr>
        <p:spPr>
          <a:xfrm>
            <a:off x="457200" y="1210235"/>
            <a:ext cx="8229600" cy="2299448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solidFill>
                  <a:srgbClr val="000000"/>
                </a:solidFill>
                <a:latin typeface="Trebuchet MS"/>
                <a:cs typeface="Trebuchet MS"/>
              </a:rPr>
              <a:t>Menilai kemampuan instansi pemerintah dalam merencanakan kinerja.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309282" y="3307976"/>
            <a:ext cx="8377518" cy="3375211"/>
          </a:xfrm>
          <a:prstGeom prst="roundRect">
            <a:avLst/>
          </a:prstGeom>
          <a:noFill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d-ID" sz="2400" b="1" dirty="0">
                <a:solidFill>
                  <a:srgbClr val="20768C"/>
                </a:solidFill>
              </a:rPr>
              <a:t>DOKUMEN PERENCANAAN</a:t>
            </a:r>
          </a:p>
        </p:txBody>
      </p:sp>
      <p:graphicFrame>
        <p:nvGraphicFramePr>
          <p:cNvPr id="8" name="Diagram 7"/>
          <p:cNvGraphicFramePr/>
          <p:nvPr>
            <p:extLst/>
          </p:nvPr>
        </p:nvGraphicFramePr>
        <p:xfrm>
          <a:off x="564777" y="4007223"/>
          <a:ext cx="7879976" cy="2514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F884-51BE-824B-8EC2-32488D27588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54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ight Arrow 12"/>
          <p:cNvSpPr/>
          <p:nvPr/>
        </p:nvSpPr>
        <p:spPr>
          <a:xfrm>
            <a:off x="2628899" y="1348872"/>
            <a:ext cx="1277471" cy="5163671"/>
          </a:xfrm>
          <a:prstGeom prst="rightArrow">
            <a:avLst>
              <a:gd name="adj1" fmla="val 50000"/>
              <a:gd name="adj2" fmla="val 51053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77587" y="325438"/>
            <a:ext cx="8229600" cy="755672"/>
          </a:xfrm>
        </p:spPr>
        <p:txBody>
          <a:bodyPr/>
          <a:lstStyle/>
          <a:p>
            <a:pPr algn="l"/>
            <a:r>
              <a:rPr lang="id-ID" sz="2800" b="1" dirty="0">
                <a:latin typeface="Trebuchet MS"/>
                <a:cs typeface="Trebuchet MS"/>
              </a:rPr>
              <a:t>PERENCANAAN KINERJA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01704" y="2764981"/>
            <a:ext cx="3200401" cy="2492820"/>
            <a:chOff x="349622" y="2119522"/>
            <a:chExt cx="3200401" cy="2492820"/>
          </a:xfrm>
        </p:grpSpPr>
        <p:sp>
          <p:nvSpPr>
            <p:cNvPr id="9" name="Rounded Rectangle 8"/>
            <p:cNvSpPr/>
            <p:nvPr/>
          </p:nvSpPr>
          <p:spPr>
            <a:xfrm>
              <a:off x="349622" y="2119522"/>
              <a:ext cx="3200401" cy="233145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id-ID" b="1" dirty="0">
                  <a:solidFill>
                    <a:srgbClr val="20768C"/>
                  </a:solidFill>
                </a:rPr>
                <a:t>DOKUMEN PERENCANAAN</a:t>
              </a:r>
            </a:p>
          </p:txBody>
        </p:sp>
        <p:graphicFrame>
          <p:nvGraphicFramePr>
            <p:cNvPr id="8" name="Diagram 7"/>
            <p:cNvGraphicFramePr/>
            <p:nvPr>
              <p:extLst/>
            </p:nvPr>
          </p:nvGraphicFramePr>
          <p:xfrm>
            <a:off x="524435" y="2447365"/>
            <a:ext cx="2850777" cy="216497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</p:grpSp>
      <p:graphicFrame>
        <p:nvGraphicFramePr>
          <p:cNvPr id="11" name="Diagram 10"/>
          <p:cNvGraphicFramePr/>
          <p:nvPr>
            <p:extLst/>
          </p:nvPr>
        </p:nvGraphicFramePr>
        <p:xfrm>
          <a:off x="3697941" y="1030310"/>
          <a:ext cx="5271247" cy="5599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F884-51BE-824B-8EC2-32488D27588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89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64494" y="274638"/>
            <a:ext cx="8229600" cy="755672"/>
          </a:xfrm>
        </p:spPr>
        <p:txBody>
          <a:bodyPr/>
          <a:lstStyle/>
          <a:p>
            <a:pPr algn="l"/>
            <a:r>
              <a:rPr lang="id-ID" sz="2800" b="1" dirty="0">
                <a:latin typeface="Trebuchet MS"/>
                <a:cs typeface="Trebuchet MS"/>
              </a:rPr>
              <a:t>PENGUKURAN KINERJA</a:t>
            </a:r>
          </a:p>
        </p:txBody>
      </p:sp>
      <p:sp>
        <p:nvSpPr>
          <p:cNvPr id="10" name="Down Arrow Callout 9"/>
          <p:cNvSpPr/>
          <p:nvPr/>
        </p:nvSpPr>
        <p:spPr>
          <a:xfrm>
            <a:off x="457200" y="1210235"/>
            <a:ext cx="8229600" cy="2299448"/>
          </a:xfrm>
          <a:prstGeom prst="downArrowCallo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>
                <a:solidFill>
                  <a:srgbClr val="000000"/>
                </a:solidFill>
              </a:rPr>
              <a:t>Menilai kemampuan instansi pemerintah dalam menyusun ukuran kinerja yang baik dan melakukan pengukuran kinerja.</a:t>
            </a:r>
          </a:p>
        </p:txBody>
      </p:sp>
      <p:graphicFrame>
        <p:nvGraphicFramePr>
          <p:cNvPr id="2" name="Diagram 1"/>
          <p:cNvGraphicFramePr/>
          <p:nvPr>
            <p:extLst/>
          </p:nvPr>
        </p:nvGraphicFramePr>
        <p:xfrm>
          <a:off x="457200" y="3334871"/>
          <a:ext cx="8229600" cy="3334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F884-51BE-824B-8EC2-32488D27588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89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51401" y="274638"/>
            <a:ext cx="8229600" cy="755672"/>
          </a:xfrm>
        </p:spPr>
        <p:txBody>
          <a:bodyPr/>
          <a:lstStyle/>
          <a:p>
            <a:pPr algn="l"/>
            <a:r>
              <a:rPr lang="id-ID" sz="2800" b="1" dirty="0">
                <a:latin typeface="Trebuchet MS"/>
                <a:cs typeface="Trebuchet MS"/>
              </a:rPr>
              <a:t>PELAPORAN KINERJA</a:t>
            </a:r>
          </a:p>
        </p:txBody>
      </p:sp>
      <p:sp>
        <p:nvSpPr>
          <p:cNvPr id="10" name="Down Arrow Callout 9"/>
          <p:cNvSpPr/>
          <p:nvPr/>
        </p:nvSpPr>
        <p:spPr>
          <a:xfrm>
            <a:off x="457200" y="1210235"/>
            <a:ext cx="8229600" cy="2299448"/>
          </a:xfrm>
          <a:prstGeom prst="downArrowCallou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>
                <a:solidFill>
                  <a:srgbClr val="000000"/>
                </a:solidFill>
              </a:rPr>
              <a:t>Menilai kemampuan instansi pemerintah dalam mempertanggungjawabkan pencapaian kinerja.</a:t>
            </a:r>
          </a:p>
        </p:txBody>
      </p:sp>
      <p:graphicFrame>
        <p:nvGraphicFramePr>
          <p:cNvPr id="2" name="Diagram 1"/>
          <p:cNvGraphicFramePr/>
          <p:nvPr>
            <p:extLst/>
          </p:nvPr>
        </p:nvGraphicFramePr>
        <p:xfrm>
          <a:off x="457200" y="3334871"/>
          <a:ext cx="8229600" cy="3334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F884-51BE-824B-8EC2-32488D27588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40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 flipV="1">
            <a:off x="5272088" y="881063"/>
            <a:ext cx="3871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5286375" y="2071688"/>
            <a:ext cx="3475038" cy="3416300"/>
          </a:xfrm>
          <a:prstGeom prst="rect">
            <a:avLst/>
          </a:prstGeom>
          <a:solidFill>
            <a:srgbClr val="CCFFFF"/>
          </a:solidFill>
          <a:ln w="38100">
            <a:solidFill>
              <a:srgbClr val="FF0000"/>
            </a:solidFill>
            <a:miter lim="800000"/>
            <a:headEnd/>
            <a:tailEnd/>
          </a:ln>
          <a:effectLst>
            <a:outerShdw blurRad="63500" dist="170861" dir="2880767" algn="ctr" rotWithShape="0">
              <a:srgbClr val="FFFF00">
                <a:alpha val="50000"/>
              </a:srgbClr>
            </a:outerShdw>
          </a:effec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1793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 eaLnBrk="1" hangingPunct="1"/>
            <a:r>
              <a:rPr lang="en-US" sz="2400" b="1"/>
              <a:t>berapa besar kinerja yang dihasilkan dan kinerja tambahan yang diperlukan, agar tujuan yang telah ditetapkan dapat dicapai</a:t>
            </a:r>
            <a:r>
              <a:rPr lang="id-ID" sz="2400" b="1"/>
              <a:t> </a:t>
            </a:r>
            <a:r>
              <a:rPr lang="en-US" sz="2400" b="1"/>
              <a:t>pada akhir periode perencanaan</a:t>
            </a:r>
          </a:p>
        </p:txBody>
      </p:sp>
      <p:sp>
        <p:nvSpPr>
          <p:cNvPr id="6148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117215"/>
            <a:ext cx="7870825" cy="1023938"/>
          </a:xfrm>
        </p:spPr>
        <p:txBody>
          <a:bodyPr/>
          <a:lstStyle/>
          <a:p>
            <a:pPr algn="l" eaLnBrk="1" hangingPunct="1"/>
            <a:r>
              <a:rPr lang="en-US" sz="3600" dirty="0" err="1">
                <a:latin typeface="Trebuchet MS"/>
                <a:cs typeface="Trebuchet MS"/>
              </a:rPr>
              <a:t>Orientasi</a:t>
            </a:r>
            <a:r>
              <a:rPr lang="en-US" sz="3600" dirty="0">
                <a:latin typeface="Trebuchet MS"/>
                <a:cs typeface="Trebuchet MS"/>
              </a:rPr>
              <a:t> </a:t>
            </a:r>
            <a:r>
              <a:rPr lang="en-US" sz="3600" dirty="0" err="1">
                <a:latin typeface="Trebuchet MS"/>
                <a:cs typeface="Trebuchet MS"/>
              </a:rPr>
              <a:t>Akuntabilitas</a:t>
            </a:r>
            <a:r>
              <a:rPr lang="en-US" sz="3600" dirty="0">
                <a:latin typeface="Trebuchet MS"/>
                <a:cs typeface="Trebuchet MS"/>
              </a:rPr>
              <a:t> </a:t>
            </a:r>
            <a:r>
              <a:rPr lang="en-US" sz="3600" dirty="0" err="1">
                <a:latin typeface="Trebuchet MS"/>
                <a:cs typeface="Trebuchet MS"/>
              </a:rPr>
              <a:t>Kinerja</a:t>
            </a:r>
            <a:endParaRPr lang="en-US" sz="3600" dirty="0">
              <a:latin typeface="Trebuchet MS"/>
              <a:cs typeface="Trebuchet MS"/>
            </a:endParaRPr>
          </a:p>
        </p:txBody>
      </p:sp>
      <p:sp>
        <p:nvSpPr>
          <p:cNvPr id="6149" name="Text Box 8"/>
          <p:cNvSpPr txBox="1">
            <a:spLocks noChangeArrowheads="1"/>
          </p:cNvSpPr>
          <p:nvPr/>
        </p:nvSpPr>
        <p:spPr bwMode="auto">
          <a:xfrm>
            <a:off x="3419475" y="2924175"/>
            <a:ext cx="1800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Menjadi</a:t>
            </a:r>
          </a:p>
        </p:txBody>
      </p:sp>
      <p:sp>
        <p:nvSpPr>
          <p:cNvPr id="6150" name="AutoShape 9"/>
          <p:cNvSpPr>
            <a:spLocks noChangeArrowheads="1"/>
          </p:cNvSpPr>
          <p:nvPr/>
        </p:nvSpPr>
        <p:spPr bwMode="auto">
          <a:xfrm rot="-5400000">
            <a:off x="4067969" y="2709069"/>
            <a:ext cx="431800" cy="1728788"/>
          </a:xfrm>
          <a:prstGeom prst="downArrow">
            <a:avLst>
              <a:gd name="adj1" fmla="val 50000"/>
              <a:gd name="adj2" fmla="val 100092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Oval 10"/>
          <p:cNvSpPr>
            <a:spLocks noChangeArrowheads="1"/>
          </p:cNvSpPr>
          <p:nvPr/>
        </p:nvSpPr>
        <p:spPr bwMode="auto">
          <a:xfrm>
            <a:off x="755650" y="2492375"/>
            <a:ext cx="2514600" cy="22860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>
                <a:solidFill>
                  <a:schemeClr val="bg1"/>
                </a:solidFill>
                <a:ea typeface="+mn-ea"/>
              </a:rPr>
              <a:t>Berapa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>
                <a:solidFill>
                  <a:schemeClr val="bg1"/>
                </a:solidFill>
                <a:ea typeface="+mn-ea"/>
              </a:rPr>
              <a:t>besar dana yang telah dan akan dihabiskan</a:t>
            </a:r>
          </a:p>
        </p:txBody>
      </p:sp>
      <p:sp>
        <p:nvSpPr>
          <p:cNvPr id="36875" name="AutoShape 11"/>
          <p:cNvSpPr>
            <a:spLocks noChangeArrowheads="1"/>
          </p:cNvSpPr>
          <p:nvPr/>
        </p:nvSpPr>
        <p:spPr bwMode="auto">
          <a:xfrm>
            <a:off x="3886200" y="3810000"/>
            <a:ext cx="457200" cy="1219200"/>
          </a:xfrm>
          <a:prstGeom prst="upArrow">
            <a:avLst>
              <a:gd name="adj1" fmla="val 50000"/>
              <a:gd name="adj2" fmla="val 66667"/>
            </a:avLst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ea typeface="+mn-ea"/>
            </a:endParaRP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3524396" y="5181600"/>
            <a:ext cx="1213469" cy="570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ea typeface="+mn-ea"/>
              </a:rPr>
              <a:t>Perubahan</a:t>
            </a:r>
            <a:endParaRPr lang="en-US" b="1" dirty="0">
              <a:ea typeface="+mn-ea"/>
            </a:endParaRPr>
          </a:p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ea typeface="+mn-ea"/>
              </a:rPr>
              <a:t>Paradigma</a:t>
            </a:r>
            <a:endParaRPr lang="en-US" b="1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20010703"/>
      </p:ext>
    </p:extLst>
  </p:cSld>
  <p:clrMapOvr>
    <a:masterClrMapping/>
  </p:clrMapOvr>
  <p:transition spd="slow">
    <p:cover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76128" y="274638"/>
            <a:ext cx="8229600" cy="755672"/>
          </a:xfrm>
        </p:spPr>
        <p:txBody>
          <a:bodyPr>
            <a:normAutofit fontScale="90000"/>
          </a:bodyPr>
          <a:lstStyle/>
          <a:p>
            <a:pPr algn="l"/>
            <a:r>
              <a:rPr lang="id-ID" dirty="0"/>
              <a:t>ORIENTASI HASIL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A1455A-1174-4134-A4F9-D4D5CAFC45C0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51698" y="2328057"/>
            <a:ext cx="1201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2000" b="1" dirty="0">
                <a:solidFill>
                  <a:schemeClr val="tx2">
                    <a:lumMod val="75000"/>
                  </a:schemeClr>
                </a:solidFill>
              </a:rPr>
              <a:t>SASARAN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83791" y="3442533"/>
            <a:ext cx="25369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2000" b="1" dirty="0">
                <a:solidFill>
                  <a:schemeClr val="tx2">
                    <a:lumMod val="75000"/>
                  </a:schemeClr>
                </a:solidFill>
              </a:rPr>
              <a:t>INDIKATOR KINERJA</a:t>
            </a:r>
          </a:p>
          <a:p>
            <a:pPr algn="ctr"/>
            <a:r>
              <a:rPr lang="id-ID" sz="2000" b="1" dirty="0">
                <a:solidFill>
                  <a:schemeClr val="tx2">
                    <a:lumMod val="75000"/>
                  </a:schemeClr>
                </a:solidFill>
              </a:rPr>
              <a:t>SASARAN (OUTCOME)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04950" y="4652768"/>
            <a:ext cx="24945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2000" b="1" dirty="0">
                <a:solidFill>
                  <a:schemeClr val="accent3">
                    <a:lumMod val="75000"/>
                  </a:schemeClr>
                </a:solidFill>
              </a:rPr>
              <a:t>PROGRAM/KEGIATAN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72629" y="5515462"/>
            <a:ext cx="23592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2000" b="1" dirty="0">
                <a:solidFill>
                  <a:schemeClr val="accent3">
                    <a:lumMod val="75000"/>
                  </a:schemeClr>
                </a:solidFill>
              </a:rPr>
              <a:t>INDIKATOR KINERJA</a:t>
            </a:r>
          </a:p>
          <a:p>
            <a:pPr algn="ctr"/>
            <a:r>
              <a:rPr lang="id-ID" sz="2000" b="1" dirty="0">
                <a:solidFill>
                  <a:schemeClr val="accent3">
                    <a:lumMod val="75000"/>
                  </a:schemeClr>
                </a:solidFill>
              </a:rPr>
              <a:t>KEGIATAN (OUTPUT)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20704" y="4668157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accent3">
                    <a:lumMod val="75000"/>
                  </a:schemeClr>
                </a:solidFill>
              </a:rPr>
              <a:t>Sosialisasi Peraturan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20704" y="5407740"/>
            <a:ext cx="19030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accent3">
                    <a:lumMod val="75000"/>
                  </a:schemeClr>
                </a:solidFill>
              </a:rPr>
              <a:t>-Jumlah Sosialisasi</a:t>
            </a:r>
          </a:p>
          <a:p>
            <a:r>
              <a:rPr lang="id-ID" dirty="0">
                <a:solidFill>
                  <a:schemeClr val="accent3">
                    <a:lumMod val="75000"/>
                  </a:schemeClr>
                </a:solidFill>
              </a:rPr>
              <a:t>-Jumlah Peserta </a:t>
            </a:r>
          </a:p>
          <a:p>
            <a:r>
              <a:rPr lang="id-ID" dirty="0">
                <a:solidFill>
                  <a:schemeClr val="accent3">
                    <a:lumMod val="75000"/>
                  </a:schemeClr>
                </a:solidFill>
              </a:rPr>
              <a:t> Sosialisasi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20704" y="3334811"/>
            <a:ext cx="18574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tx2">
                    <a:lumMod val="75000"/>
                  </a:schemeClr>
                </a:solidFill>
              </a:rPr>
              <a:t>Terselenggaranya </a:t>
            </a:r>
          </a:p>
          <a:p>
            <a:r>
              <a:rPr lang="id-ID" dirty="0">
                <a:solidFill>
                  <a:schemeClr val="tx2">
                    <a:lumMod val="75000"/>
                  </a:schemeClr>
                </a:solidFill>
              </a:rPr>
              <a:t>sosialisasi</a:t>
            </a:r>
          </a:p>
          <a:p>
            <a:r>
              <a:rPr lang="id-ID" dirty="0">
                <a:solidFill>
                  <a:schemeClr val="tx2">
                    <a:lumMod val="75000"/>
                  </a:schemeClr>
                </a:solidFill>
              </a:rPr>
              <a:t>peraturan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20704" y="2204947"/>
            <a:ext cx="20960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tx2">
                    <a:lumMod val="75000"/>
                  </a:schemeClr>
                </a:solidFill>
              </a:rPr>
              <a:t>Tersosialisasikannya </a:t>
            </a:r>
          </a:p>
          <a:p>
            <a:r>
              <a:rPr lang="id-ID" dirty="0">
                <a:solidFill>
                  <a:schemeClr val="tx2">
                    <a:lumMod val="75000"/>
                  </a:schemeClr>
                </a:solidFill>
              </a:rPr>
              <a:t>peraturan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72551" y="4668157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accent3">
                    <a:lumMod val="75000"/>
                  </a:schemeClr>
                </a:solidFill>
              </a:rPr>
              <a:t>Sosialisasi Peraturan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72551" y="5407740"/>
            <a:ext cx="19030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accent3">
                    <a:lumMod val="75000"/>
                  </a:schemeClr>
                </a:solidFill>
              </a:rPr>
              <a:t>-Jumlah Sosialisasi</a:t>
            </a:r>
          </a:p>
          <a:p>
            <a:r>
              <a:rPr lang="id-ID" dirty="0">
                <a:solidFill>
                  <a:schemeClr val="accent3">
                    <a:lumMod val="75000"/>
                  </a:schemeClr>
                </a:solidFill>
              </a:rPr>
              <a:t>-Jumlah Peserta </a:t>
            </a:r>
          </a:p>
          <a:p>
            <a:r>
              <a:rPr lang="id-ID" dirty="0">
                <a:solidFill>
                  <a:schemeClr val="accent3">
                    <a:lumMod val="75000"/>
                  </a:schemeClr>
                </a:solidFill>
              </a:rPr>
              <a:t> Sosialisasi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72551" y="3196312"/>
            <a:ext cx="30645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tx2">
                    <a:lumMod val="75000"/>
                  </a:schemeClr>
                </a:solidFill>
              </a:rPr>
              <a:t>-Persentase SKPD yang telah</a:t>
            </a:r>
          </a:p>
          <a:p>
            <a:r>
              <a:rPr lang="id-ID" dirty="0">
                <a:solidFill>
                  <a:schemeClr val="tx2">
                    <a:lumMod val="75000"/>
                  </a:schemeClr>
                </a:solidFill>
              </a:rPr>
              <a:t> sesuai dengan peraturan</a:t>
            </a:r>
          </a:p>
          <a:p>
            <a:r>
              <a:rPr lang="id-ID" dirty="0">
                <a:solidFill>
                  <a:schemeClr val="tx2">
                    <a:lumMod val="75000"/>
                  </a:schemeClr>
                </a:solidFill>
              </a:rPr>
              <a:t>-Persentase penurunan jumlah</a:t>
            </a:r>
          </a:p>
          <a:p>
            <a:r>
              <a:rPr lang="id-ID" dirty="0">
                <a:solidFill>
                  <a:schemeClr val="tx2">
                    <a:lumMod val="75000"/>
                  </a:schemeClr>
                </a:solidFill>
              </a:rPr>
              <a:t> kasus pelanggaran peraturan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72551" y="2204947"/>
            <a:ext cx="2380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tx2">
                    <a:lumMod val="75000"/>
                  </a:schemeClr>
                </a:solidFill>
              </a:rPr>
              <a:t>Meningkatnya ketaatan</a:t>
            </a:r>
          </a:p>
          <a:p>
            <a:r>
              <a:rPr lang="id-ID" dirty="0">
                <a:solidFill>
                  <a:schemeClr val="tx2">
                    <a:lumMod val="75000"/>
                  </a:schemeClr>
                </a:solidFill>
              </a:rPr>
              <a:t>terhadap peraturan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3206" y="2184236"/>
            <a:ext cx="513410" cy="2388474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id-ID" b="1" dirty="0">
                <a:solidFill>
                  <a:schemeClr val="tx2">
                    <a:lumMod val="75000"/>
                  </a:schemeClr>
                </a:solidFill>
              </a:rPr>
              <a:t>KINERJA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7747" y="4701398"/>
            <a:ext cx="513410" cy="1730987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id-ID" b="1" dirty="0">
                <a:solidFill>
                  <a:schemeClr val="accent3">
                    <a:lumMod val="75000"/>
                  </a:schemeClr>
                </a:solidFill>
              </a:rPr>
              <a:t>KERJA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21909" y="1363016"/>
            <a:ext cx="2270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2000" b="1" dirty="0">
                <a:solidFill>
                  <a:schemeClr val="accent3">
                    <a:lumMod val="75000"/>
                  </a:schemeClr>
                </a:solidFill>
              </a:rPr>
              <a:t>ORIENTASI OUTPUT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263408" y="1375344"/>
            <a:ext cx="19919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2000" b="1" dirty="0">
                <a:solidFill>
                  <a:schemeClr val="accent4"/>
                </a:solidFill>
              </a:rPr>
              <a:t>ORIENTASI HASIL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173206" y="4572710"/>
            <a:ext cx="864806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73206" y="2062592"/>
            <a:ext cx="864806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Right Arrow 26"/>
          <p:cNvSpPr/>
          <p:nvPr/>
        </p:nvSpPr>
        <p:spPr>
          <a:xfrm>
            <a:off x="5829314" y="1375344"/>
            <a:ext cx="386453" cy="387782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76710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1397</TotalTime>
  <Words>1924</Words>
  <Application>Microsoft Office PowerPoint</Application>
  <PresentationFormat>On-screen Show (4:3)</PresentationFormat>
  <Paragraphs>634</Paragraphs>
  <Slides>24</Slides>
  <Notes>9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Comic Sans MS</vt:lpstr>
      <vt:lpstr>Trebuchet MS</vt:lpstr>
      <vt:lpstr>Verdana</vt:lpstr>
      <vt:lpstr>Wingdings</vt:lpstr>
      <vt:lpstr>Wingdings 2</vt:lpstr>
      <vt:lpstr>Office Theme</vt:lpstr>
      <vt:lpstr>PowerPoint Presentation</vt:lpstr>
      <vt:lpstr>DASAR HUKUM AKUNTABILITAS KINERJA</vt:lpstr>
      <vt:lpstr>PERMASALAHAN YANG SERING TIMBUL</vt:lpstr>
      <vt:lpstr>PERENCANAAN KINERJA</vt:lpstr>
      <vt:lpstr>PERENCANAAN KINERJA</vt:lpstr>
      <vt:lpstr>PENGUKURAN KINERJA</vt:lpstr>
      <vt:lpstr>PELAPORAN KINERJA</vt:lpstr>
      <vt:lpstr>Orientasi Akuntabilitas Kinerja</vt:lpstr>
      <vt:lpstr>ORIENTASI HASIL</vt:lpstr>
      <vt:lpstr>INDIKATOR KINERJA</vt:lpstr>
      <vt:lpstr>PowerPoint Presentation</vt:lpstr>
      <vt:lpstr>INDIKATOR KINERJA</vt:lpstr>
      <vt:lpstr>PowerPoint Presentation</vt:lpstr>
      <vt:lpstr>IKU vs IKK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Contoh Keselarasan Kinerja</vt:lpstr>
      <vt:lpstr>PERJANJIAN KINERJA UU ASN</vt:lpstr>
      <vt:lpstr>PowerPoint Presentation</vt:lpstr>
      <vt:lpstr>PowerPoint Presentation</vt:lpstr>
      <vt:lpstr>PowerPoint Presentation</vt:lpstr>
    </vt:vector>
  </TitlesOfParts>
  <Company>KP4N1213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PERENCANAAN STRATEGIS</dc:title>
  <dc:creator>AsdepDua RBKunwas</dc:creator>
  <cp:lastModifiedBy>Hananto Radityo</cp:lastModifiedBy>
  <cp:revision>61</cp:revision>
  <dcterms:created xsi:type="dcterms:W3CDTF">2017-01-17T06:27:38Z</dcterms:created>
  <dcterms:modified xsi:type="dcterms:W3CDTF">2019-04-22T13:21:38Z</dcterms:modified>
</cp:coreProperties>
</file>